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56" r:id="rId1"/>
  </p:sldMasterIdLst>
  <p:notesMasterIdLst>
    <p:notesMasterId r:id="rId31"/>
  </p:notesMasterIdLst>
  <p:sldIdLst>
    <p:sldId id="258" r:id="rId2"/>
    <p:sldId id="262" r:id="rId3"/>
    <p:sldId id="282" r:id="rId4"/>
    <p:sldId id="263" r:id="rId5"/>
    <p:sldId id="267" r:id="rId6"/>
    <p:sldId id="321" r:id="rId7"/>
    <p:sldId id="268" r:id="rId8"/>
    <p:sldId id="323" r:id="rId9"/>
    <p:sldId id="269" r:id="rId10"/>
    <p:sldId id="322" r:id="rId11"/>
    <p:sldId id="314" r:id="rId12"/>
    <p:sldId id="312" r:id="rId13"/>
    <p:sldId id="313" r:id="rId14"/>
    <p:sldId id="285" r:id="rId15"/>
    <p:sldId id="287" r:id="rId16"/>
    <p:sldId id="288" r:id="rId17"/>
    <p:sldId id="270" r:id="rId18"/>
    <p:sldId id="325" r:id="rId19"/>
    <p:sldId id="329" r:id="rId20"/>
    <p:sldId id="330" r:id="rId21"/>
    <p:sldId id="319" r:id="rId22"/>
    <p:sldId id="320" r:id="rId23"/>
    <p:sldId id="326" r:id="rId24"/>
    <p:sldId id="327" r:id="rId25"/>
    <p:sldId id="317" r:id="rId26"/>
    <p:sldId id="318" r:id="rId27"/>
    <p:sldId id="328" r:id="rId28"/>
    <p:sldId id="304" r:id="rId29"/>
    <p:sldId id="324" r:id="rId3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KG" initials="SG" lastIdx="0" clrIdx="0">
    <p:extLst>
      <p:ext uri="{19B8F6BF-5375-455C-9EA6-DF929625EA0E}">
        <p15:presenceInfo xmlns:p15="http://schemas.microsoft.com/office/powerpoint/2012/main" userId="SK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335"/>
    <a:srgbClr val="96C925"/>
    <a:srgbClr val="000000"/>
    <a:srgbClr val="C0C0C0"/>
    <a:srgbClr val="5F5F5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9" autoAdjust="0"/>
    <p:restoredTop sz="93375" autoAdjust="0"/>
  </p:normalViewPr>
  <p:slideViewPr>
    <p:cSldViewPr>
      <p:cViewPr varScale="1">
        <p:scale>
          <a:sx n="79" d="100"/>
          <a:sy n="79" d="100"/>
        </p:scale>
        <p:origin x="114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698" y="-5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6.xml"/><Relationship Id="rId2" Type="http://schemas.openxmlformats.org/officeDocument/2006/relationships/slide" Target="slides/slide18.xml"/><Relationship Id="rId1" Type="http://schemas.openxmlformats.org/officeDocument/2006/relationships/slide" Target="slides/slide17.xml"/><Relationship Id="rId4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1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F51370B1-C719-4EE3-90C3-C3641C8217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6863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5DCA42B-4E48-4EFD-92EC-A5EB26947A0C}" type="slidenum">
              <a:rPr lang="en-US" altLang="en-US" sz="1300" smtClean="0"/>
              <a:pPr/>
              <a:t>1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204904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8D8FA5C-CFEA-4BC8-A23B-DFB1EEC4D8D6}" type="slidenum">
              <a:rPr lang="en-US" altLang="en-US" sz="1300" smtClean="0"/>
              <a:pPr/>
              <a:t>10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927524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the header, </a:t>
            </a:r>
            <a:r>
              <a:rPr lang="en-US" dirty="0" err="1" smtClean="0"/>
              <a:t>nav</a:t>
            </a:r>
            <a:r>
              <a:rPr lang="en-US" dirty="0" smtClean="0"/>
              <a:t>, main, footer sections provides</a:t>
            </a:r>
            <a:r>
              <a:rPr lang="en-US" baseline="0" dirty="0" smtClean="0"/>
              <a:t> more divisions without having to use so many </a:t>
            </a:r>
            <a:r>
              <a:rPr lang="en-US" baseline="0" dirty="0" err="1" smtClean="0"/>
              <a:t>div's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370B1-C719-4EE3-90C3-C3641C821760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398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1EB353-6D0D-43B4-B516-7289FB8AA488}" type="slidenum">
              <a:rPr kumimoji="0" lang="en-US" altLang="en-US" sz="1300" smtClean="0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12</a:t>
            </a:fld>
            <a:endParaRPr kumimoji="0"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2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5FEE7F-AEE3-4EAF-8D7A-1BA4F4ED3E07}" type="slidenum">
              <a:rPr kumimoji="0" lang="en-US" altLang="en-US" sz="1300" smtClean="0">
                <a:latin typeface="Verdana" panose="020B0604030504040204" pitchFamily="34" charset="0"/>
              </a:rPr>
              <a:pPr>
                <a:spcBef>
                  <a:spcPct val="0"/>
                </a:spcBef>
              </a:pPr>
              <a:t>13</a:t>
            </a:fld>
            <a:endParaRPr kumimoji="0"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013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aseline="0" dirty="0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0EE2714-A7C2-4099-BB6A-D7C187EA4BDE}" type="slidenum">
              <a:rPr lang="en-US" altLang="en-US" sz="1300" smtClean="0">
                <a:latin typeface="Verdana" panose="020B0604030504040204" pitchFamily="34" charset="0"/>
              </a:rPr>
              <a:pPr/>
              <a:t>14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026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EA4D414-1E1F-4A6B-B745-112C1A8BDED4}" type="slidenum">
              <a:rPr lang="en-US" altLang="en-US" sz="1300" smtClean="0"/>
              <a:pPr/>
              <a:t>17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4268924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EA4D414-1E1F-4A6B-B745-112C1A8BDED4}" type="slidenum">
              <a:rPr lang="en-US" altLang="en-US" sz="1300" smtClean="0"/>
              <a:pPr/>
              <a:t>18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4045547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F7FE5A-E709-4D05-9A2D-7C48B824BDE6}" type="slidenum">
              <a:rPr lang="en-US" altLang="en-US" sz="1300" smtClean="0"/>
              <a:pPr/>
              <a:t>19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4101225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F8492E9-5392-4053-878D-A3FDF6334774}" type="slidenum">
              <a:rPr lang="en-US" altLang="en-US" sz="1300" smtClean="0"/>
              <a:pPr/>
              <a:t>20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791189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5304FE-46F0-417E-887A-341752ADF5AD}" type="slidenum">
              <a:rPr lang="en-US" altLang="en-US" sz="1300" smtClean="0"/>
              <a:pPr/>
              <a:t>21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760857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990A80C-CBC5-43CC-9A38-D782BEA86323}" type="slidenum">
              <a:rPr lang="en-US" altLang="en-US" sz="1300" smtClean="0"/>
              <a:pPr/>
              <a:t>2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533622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"Skip to Content" in the header element of the "Wildflowers" page is also an ARIA element.</a:t>
            </a:r>
          </a:p>
          <a:p>
            <a:r>
              <a:rPr lang="en-US" dirty="0" smtClean="0"/>
              <a:t>Will use others when we discuss</a:t>
            </a:r>
            <a:r>
              <a:rPr lang="en-US" baseline="0" dirty="0" smtClean="0"/>
              <a:t> forms.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370B1-C719-4EE3-90C3-C3641C821760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72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"Skip to Content" in the header element of the "Wildflowers" page is </a:t>
            </a:r>
            <a:r>
              <a:rPr lang="en-US" dirty="0" smtClean="0"/>
              <a:t>illustration of that </a:t>
            </a:r>
            <a:r>
              <a:rPr lang="en-US" dirty="0" smtClean="0"/>
              <a:t>ARIA element.</a:t>
            </a:r>
          </a:p>
          <a:p>
            <a:r>
              <a:rPr lang="en-US" dirty="0" smtClean="0"/>
              <a:t>Will use others when we discuss</a:t>
            </a:r>
            <a:r>
              <a:rPr lang="en-US" baseline="0" dirty="0" smtClean="0"/>
              <a:t> forms.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370B1-C719-4EE3-90C3-C3641C821760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405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According to the W3C, a Semantic Web: "Allows data to be shared and reused across applications, enterprises, and communities."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370B1-C719-4EE3-90C3-C3641C821760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216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E7012B6-17F1-43E1-9781-9B84A06366B9}" type="slidenum">
              <a:rPr lang="en-US" altLang="en-US" sz="1300"/>
              <a:pPr/>
              <a:t>25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02862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7417D0E-CB24-46AB-8F70-87EE50EC2C1D}" type="slidenum">
              <a:rPr lang="en-US" altLang="en-US" sz="1300"/>
              <a:pPr/>
              <a:t>26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223693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7417D0E-CB24-46AB-8F70-87EE50EC2C1D}" type="slidenum">
              <a:rPr lang="en-US" altLang="en-US" sz="1300"/>
              <a:pPr/>
              <a:t>27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3914704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5304FE-46F0-417E-887A-341752ADF5AD}" type="slidenum">
              <a:rPr lang="en-US" altLang="en-US" sz="1300" smtClean="0"/>
              <a:pPr/>
              <a:t>28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283468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B5304FE-46F0-417E-887A-341752ADF5AD}" type="slidenum">
              <a:rPr lang="en-US" altLang="en-US" sz="1300" smtClean="0"/>
              <a:pPr/>
              <a:t>29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83560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All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Top-Bottom  Right-Left</a:t>
            </a:r>
          </a:p>
          <a:p>
            <a:r>
              <a:rPr lang="en-US" altLang="en-US" dirty="0" smtClean="0"/>
              <a:t>Top   Right-Left   Bottom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Top Right Bottom Left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1DC763A-BAD1-419C-8D5D-F28ECFA799EA}" type="slidenum">
              <a:rPr lang="en-US" altLang="en-US" sz="1300" smtClean="0">
                <a:latin typeface="Verdana" panose="020B0604030504040204" pitchFamily="34" charset="0"/>
              </a:rPr>
              <a:pPr/>
              <a:t>3</a:t>
            </a:fld>
            <a:endParaRPr lang="en-US" altLang="en-US" sz="1300" smtClean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61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00088DA-0E35-4805-B06A-DB2282065E8F}" type="slidenum">
              <a:rPr lang="en-US" altLang="en-US" sz="1300" smtClean="0"/>
              <a:pPr/>
              <a:t>4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125489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85305FF-953D-4602-AD1E-EB4B5E29F609}" type="slidenum">
              <a:rPr lang="en-US" altLang="en-US" sz="1300" smtClean="0"/>
              <a:pPr/>
              <a:t>5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611130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85305FF-953D-4602-AD1E-EB4B5E29F609}" type="slidenum">
              <a:rPr lang="en-US" altLang="en-US" sz="1300" smtClean="0"/>
              <a:pPr/>
              <a:t>6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673170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9ED072-1B5E-4CD2-AD40-DE698BBA164B}" type="slidenum">
              <a:rPr lang="en-US" altLang="en-US" sz="1300" smtClean="0"/>
              <a:pPr/>
              <a:t>7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92193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9ED072-1B5E-4CD2-AD40-DE698BBA164B}" type="slidenum">
              <a:rPr lang="en-US" altLang="en-US" sz="1300" smtClean="0"/>
              <a:pPr/>
              <a:t>8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598660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8D8FA5C-CFEA-4BC8-A23B-DFB1EEC4D8D6}" type="slidenum">
              <a:rPr lang="en-US" altLang="en-US" sz="1300" smtClean="0"/>
              <a:pPr/>
              <a:t>9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8365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0" y="6511925"/>
            <a:ext cx="5943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1100" dirty="0" smtClean="0">
                <a:solidFill>
                  <a:schemeClr val="bg1"/>
                </a:solidFill>
                <a:latin typeface="Gill Sans MT" pitchFamily="34" charset="0"/>
              </a:rPr>
              <a:t>Copyright © Terry </a:t>
            </a:r>
            <a:r>
              <a:rPr lang="en-US" altLang="en-US" sz="1100" dirty="0" err="1" smtClean="0">
                <a:solidFill>
                  <a:schemeClr val="bg1"/>
                </a:solidFill>
                <a:latin typeface="Gill Sans MT" pitchFamily="34" charset="0"/>
              </a:rPr>
              <a:t>Felke</a:t>
            </a:r>
            <a:r>
              <a:rPr lang="en-US" altLang="en-US" sz="1100" dirty="0" smtClean="0">
                <a:solidFill>
                  <a:schemeClr val="bg1"/>
                </a:solidFill>
                <a:latin typeface="Gill Sans MT" pitchFamily="34" charset="0"/>
              </a:rPr>
              <a:t>-Morris http://terrymorris.net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CAF5E-8271-44F1-974D-8CAE328CB8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261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7E3FE-829C-44E5-9303-A66C599FEF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711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30874-D9E9-42BD-9E06-6085600857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7269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31750" y="6511925"/>
            <a:ext cx="59436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1100" dirty="0" smtClean="0">
                <a:solidFill>
                  <a:schemeClr val="bg1"/>
                </a:solidFill>
                <a:latin typeface="Gill Sans MT" pitchFamily="34" charset="0"/>
              </a:rPr>
              <a:t>Copyright © Terry </a:t>
            </a:r>
            <a:r>
              <a:rPr lang="en-US" altLang="en-US" sz="1100" dirty="0" err="1" smtClean="0">
                <a:solidFill>
                  <a:schemeClr val="bg1"/>
                </a:solidFill>
                <a:latin typeface="Gill Sans MT" pitchFamily="34" charset="0"/>
              </a:rPr>
              <a:t>Felke</a:t>
            </a:r>
            <a:r>
              <a:rPr lang="en-US" altLang="en-US" sz="1100" dirty="0" smtClean="0">
                <a:solidFill>
                  <a:schemeClr val="bg1"/>
                </a:solidFill>
                <a:latin typeface="Gill Sans MT" pitchFamily="34" charset="0"/>
              </a:rPr>
              <a:t>-Morris http://terrymorris.net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F226E-0FBF-458A-B41E-47B1232CAF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Straight Connector 5"/>
          <p:cNvCxnSpPr/>
          <p:nvPr/>
        </p:nvCxnSpPr>
        <p:spPr>
          <a:xfrm>
            <a:off x="906463" y="4343400"/>
            <a:ext cx="74056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BEC4B-83A5-429F-B813-2748562278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480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8F4BB-7A26-4F5D-92C9-CA24D03003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878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E03D92-918B-43DE-830D-893AC3DD50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4469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C2B43-1F7D-4E86-A63F-001D3F9F76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3699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" y="6400800"/>
            <a:ext cx="9140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/>
          <p:cNvSpPr/>
          <p:nvPr/>
        </p:nvSpPr>
        <p:spPr>
          <a:xfrm>
            <a:off x="0" y="6334125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336FE-5D4A-4FAB-943C-A71B6BE3EC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449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303847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3030538" y="0"/>
            <a:ext cx="476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/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349250" y="6459538"/>
            <a:ext cx="1963738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53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DF7F437-BBF2-4EC8-B55C-F0AC5FCE88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2837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953000"/>
            <a:ext cx="9142413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0" y="4914900"/>
            <a:ext cx="9142413" cy="6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C76A1-6EB2-4C10-B490-E6970F226E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159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125"/>
            <a:ext cx="9144000" cy="66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325" y="287338"/>
            <a:ext cx="75438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22325" y="1846263"/>
            <a:ext cx="75438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325" y="6459538"/>
            <a:ext cx="185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5425" y="6459538"/>
            <a:ext cx="36163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4738" y="6459538"/>
            <a:ext cx="98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6B478F5-3B35-4C83-B430-5A76919DBD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350" y="1738313"/>
            <a:ext cx="747553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97" r:id="rId1"/>
    <p:sldLayoutId id="2147484498" r:id="rId2"/>
    <p:sldLayoutId id="2147484499" r:id="rId3"/>
    <p:sldLayoutId id="2147484500" r:id="rId4"/>
    <p:sldLayoutId id="2147484501" r:id="rId5"/>
    <p:sldLayoutId id="2147484502" r:id="rId6"/>
    <p:sldLayoutId id="2147484503" r:id="rId7"/>
    <p:sldLayoutId id="2147484504" r:id="rId8"/>
    <p:sldLayoutId id="2147484505" r:id="rId9"/>
    <p:sldLayoutId id="2147484506" r:id="rId10"/>
    <p:sldLayoutId id="2147484507" r:id="rId11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anose="020F0302020204030204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1069975" y="287338"/>
            <a:ext cx="7543800" cy="627062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Learning Outcomes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76980"/>
            <a:ext cx="5135880" cy="599420"/>
          </a:xfrm>
        </p:spPr>
        <p:txBody>
          <a:bodyPr/>
          <a:lstStyle/>
          <a:p>
            <a:pPr marL="69850" indent="0" eaLnBrk="1" hangingPunct="1">
              <a:buFont typeface="Wingdings 3" panose="05040102010807070707" pitchFamily="18" charset="2"/>
              <a:buNone/>
            </a:pPr>
            <a:r>
              <a:rPr lang="en-US" altLang="en-US" sz="3200" b="1" dirty="0" smtClean="0"/>
              <a:t>This presentation will ...</a:t>
            </a:r>
            <a:endParaRPr lang="en-US" alt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2" name="TextBox 1"/>
          <p:cNvSpPr txBox="1">
            <a:spLocks noChangeArrowheads="1"/>
          </p:cNvSpPr>
          <p:nvPr/>
        </p:nvSpPr>
        <p:spPr bwMode="auto">
          <a:xfrm>
            <a:off x="6934200" y="5175862"/>
            <a:ext cx="2291862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 i="1" dirty="0" smtClean="0">
                <a:solidFill>
                  <a:srgbClr val="0070C0"/>
                </a:solidFill>
              </a:rPr>
              <a:t>float_yls.html &amp; .</a:t>
            </a:r>
            <a:r>
              <a:rPr lang="en-US" altLang="en-US" sz="1400" i="1" dirty="0" err="1" smtClean="0">
                <a:solidFill>
                  <a:srgbClr val="0070C0"/>
                </a:solidFill>
              </a:rPr>
              <a:t>css</a:t>
            </a:r>
            <a:endParaRPr lang="en-US" altLang="en-US" sz="1400" i="1" dirty="0" smtClean="0">
              <a:solidFill>
                <a:srgbClr val="0070C0"/>
              </a:solidFill>
            </a:endParaRPr>
          </a:p>
          <a:p>
            <a:r>
              <a:rPr lang="en-US" altLang="en-US" sz="1400" dirty="0" smtClean="0">
                <a:solidFill>
                  <a:srgbClr val="0070C0"/>
                </a:solidFill>
              </a:rPr>
              <a:t>yls.jpg</a:t>
            </a:r>
          </a:p>
          <a:p>
            <a:r>
              <a:rPr lang="en-US" altLang="en-US" sz="1400" i="1" dirty="0" smtClean="0">
                <a:solidFill>
                  <a:srgbClr val="0070C0"/>
                </a:solidFill>
              </a:rPr>
              <a:t>lighthouse_basic.html &amp; .</a:t>
            </a:r>
            <a:r>
              <a:rPr lang="en-US" altLang="en-US" sz="1400" i="1" dirty="0" err="1" smtClean="0">
                <a:solidFill>
                  <a:srgbClr val="0070C0"/>
                </a:solidFill>
              </a:rPr>
              <a:t>css</a:t>
            </a:r>
            <a:endParaRPr lang="en-US" altLang="en-US" sz="1400" i="1" dirty="0" smtClean="0">
              <a:solidFill>
                <a:srgbClr val="0070C0"/>
              </a:solidFill>
            </a:endParaRPr>
          </a:p>
          <a:p>
            <a:r>
              <a:rPr lang="en-US" altLang="en-US" sz="1400" i="1" dirty="0" smtClean="0">
                <a:solidFill>
                  <a:srgbClr val="0070C0"/>
                </a:solidFill>
              </a:rPr>
              <a:t>lighthouse.html</a:t>
            </a:r>
          </a:p>
          <a:p>
            <a:r>
              <a:rPr lang="en-US" altLang="en-US" sz="1400" dirty="0" smtClean="0">
                <a:solidFill>
                  <a:srgbClr val="0070C0"/>
                </a:solidFill>
              </a:rPr>
              <a:t>lighthouseisland.jpg</a:t>
            </a:r>
          </a:p>
          <a:p>
            <a:r>
              <a:rPr lang="en-US" altLang="en-US" sz="1400" dirty="0" smtClean="0">
                <a:solidFill>
                  <a:srgbClr val="0070C0"/>
                </a:solidFill>
              </a:rPr>
              <a:t>lighthouselogo.jpg</a:t>
            </a:r>
          </a:p>
          <a:p>
            <a:r>
              <a:rPr lang="en-US" altLang="en-US" sz="1400" dirty="0" smtClean="0">
                <a:solidFill>
                  <a:srgbClr val="0070C0"/>
                </a:solidFill>
              </a:rPr>
              <a:t>exercises 4 &amp; 5</a:t>
            </a:r>
            <a:endParaRPr lang="en-US" altLang="en-US" sz="1400" dirty="0">
              <a:solidFill>
                <a:srgbClr val="0070C0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971047" y="1676400"/>
            <a:ext cx="7052945" cy="3914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/>
            <a:r>
              <a:rPr lang="en-US" altLang="en-US" sz="3000" dirty="0" smtClean="0"/>
              <a:t>Review the CSS Box Model</a:t>
            </a:r>
          </a:p>
          <a:p>
            <a:pPr lvl="1" eaLnBrk="1" hangingPunct="1"/>
            <a:r>
              <a:rPr lang="en-US" altLang="en-US" sz="3000" dirty="0" smtClean="0"/>
              <a:t>Review "normal flow" of HTML</a:t>
            </a:r>
          </a:p>
          <a:p>
            <a:pPr lvl="1" eaLnBrk="1" hangingPunct="1"/>
            <a:r>
              <a:rPr lang="en-US" altLang="en-US" sz="3000" dirty="0" smtClean="0"/>
              <a:t>Configure float with CSS</a:t>
            </a:r>
          </a:p>
          <a:p>
            <a:pPr lvl="1" eaLnBrk="1" hangingPunct="1"/>
            <a:r>
              <a:rPr lang="en-US" altLang="en-US" sz="3000" dirty="0" smtClean="0"/>
              <a:t>Create two-column page layouts using CSS</a:t>
            </a:r>
          </a:p>
          <a:p>
            <a:pPr lvl="1" eaLnBrk="1" hangingPunct="1"/>
            <a:r>
              <a:rPr lang="en-US" altLang="en-US" sz="3000" dirty="0" smtClean="0"/>
              <a:t>Configure navigation in unordered lists and style with CSS</a:t>
            </a:r>
          </a:p>
          <a:p>
            <a:pPr lvl="1" eaLnBrk="1" hangingPunct="1"/>
            <a:r>
              <a:rPr lang="en-US" altLang="en-US" sz="3000" dirty="0" smtClean="0"/>
              <a:t>Configure fixed, relative, and absolute positioning with CSS</a:t>
            </a:r>
            <a:endParaRPr lang="en-US" altLang="en-US" sz="3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51" y="68173"/>
            <a:ext cx="4318309" cy="313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889" y="5644"/>
            <a:ext cx="4724400" cy="7620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overflow Property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76800" y="784578"/>
            <a:ext cx="42672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90751" y="3692102"/>
            <a:ext cx="1876690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IN HTML: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 before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img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1267097"/>
            <a:ext cx="1906591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IN HTML: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before p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7844" y="3026345"/>
            <a:ext cx="2896156" cy="304698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--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&amp; p are both in a div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--p is a block element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--when rendered before the in-line element, the </a:t>
            </a:r>
            <a:r>
              <a:rPr lang="en-US" i="1" dirty="0" err="1" smtClean="0">
                <a:solidFill>
                  <a:schemeClr val="accent5">
                    <a:lumMod val="75000"/>
                  </a:schemeClr>
                </a:solidFill>
              </a:rPr>
              <a:t>float:left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for the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has no impact on the p 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4"/>
          <a:srcRect l="1472" t="36659" r="60241" b="7895"/>
          <a:stretch/>
        </p:blipFill>
        <p:spPr bwMode="auto">
          <a:xfrm>
            <a:off x="2133600" y="3267538"/>
            <a:ext cx="4048085" cy="34029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422271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883943" y="2843667"/>
            <a:ext cx="3062287" cy="311785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46138" y="2825750"/>
            <a:ext cx="3062287" cy="311785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0" y="76200"/>
            <a:ext cx="5994400" cy="8382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B050"/>
                </a:solidFill>
              </a:rPr>
              <a:t>Page Layout:  Wireframe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5843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6138" y="2844800"/>
            <a:ext cx="3062287" cy="309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CA20205-72BD-4734-A770-866A17179D4C}" type="slidenum">
              <a:rPr lang="en-US" altLang="en-US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1325109" y="1783721"/>
            <a:ext cx="20383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dirty="0"/>
              <a:t>Single Column</a:t>
            </a:r>
            <a:br>
              <a:rPr lang="en-US" altLang="en-US" dirty="0"/>
            </a:br>
            <a:r>
              <a:rPr lang="en-US" altLang="en-US" dirty="0"/>
              <a:t>Wireframe</a:t>
            </a:r>
          </a:p>
        </p:txBody>
      </p:sp>
      <p:sp>
        <p:nvSpPr>
          <p:cNvPr id="35846" name="TextBox 6"/>
          <p:cNvSpPr txBox="1">
            <a:spLocks noChangeArrowheads="1"/>
          </p:cNvSpPr>
          <p:nvPr/>
        </p:nvSpPr>
        <p:spPr bwMode="auto">
          <a:xfrm>
            <a:off x="5517356" y="1816258"/>
            <a:ext cx="1795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dirty="0"/>
              <a:t>Two Column</a:t>
            </a:r>
            <a:br>
              <a:rPr lang="en-US" altLang="en-US" dirty="0"/>
            </a:br>
            <a:r>
              <a:rPr lang="en-US" altLang="en-US" dirty="0"/>
              <a:t>Wireframe</a:t>
            </a:r>
          </a:p>
        </p:txBody>
      </p:sp>
      <p:pic>
        <p:nvPicPr>
          <p:cNvPr id="3584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313" y="2844800"/>
            <a:ext cx="300355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685800" y="1088559"/>
            <a:ext cx="7543800" cy="67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Single Column -&gt; Two Column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12298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Note the wrapper around all of the elements.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8795" y="25187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body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4956856" y="251873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body</a:t>
            </a:r>
            <a:endParaRPr 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5689600" y="274665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(div)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676400" y="2756278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(div)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3213" y="1371600"/>
            <a:ext cx="8459787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67238" y="3348037"/>
            <a:ext cx="3429000" cy="3205163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0" y="-26988"/>
            <a:ext cx="8686800" cy="941388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Basic Two-Column Layout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1" y="1219200"/>
            <a:ext cx="3891223" cy="4343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6870" name="TextBox 1"/>
          <p:cNvSpPr txBox="1">
            <a:spLocks noChangeArrowheads="1"/>
          </p:cNvSpPr>
          <p:nvPr/>
        </p:nvSpPr>
        <p:spPr bwMode="auto">
          <a:xfrm>
            <a:off x="4802188" y="3327400"/>
            <a:ext cx="292580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dirty="0">
                <a:cs typeface="Arial" panose="020B0604020202020204" pitchFamily="34" charset="0"/>
              </a:rPr>
              <a:t>&lt;body&gt;</a:t>
            </a:r>
          </a:p>
          <a:p>
            <a:pPr eaLnBrk="1" hangingPunct="1"/>
            <a:r>
              <a:rPr lang="en-US" altLang="en-US" b="1" dirty="0">
                <a:cs typeface="Arial" panose="020B0604020202020204" pitchFamily="34" charset="0"/>
              </a:rPr>
              <a:t>&lt;div id="wrapper"&gt;</a:t>
            </a:r>
          </a:p>
          <a:p>
            <a:pPr eaLnBrk="1" hangingPunct="1"/>
            <a:r>
              <a:rPr lang="en-US" altLang="en-US" b="1" dirty="0">
                <a:cs typeface="Arial" panose="020B0604020202020204" pitchFamily="34" charset="0"/>
              </a:rPr>
              <a:t>  &lt;header&gt; &lt;header&gt;</a:t>
            </a:r>
          </a:p>
          <a:p>
            <a:pPr eaLnBrk="1" hangingPunct="1"/>
            <a:r>
              <a:rPr lang="en-US" altLang="en-US" b="1" dirty="0">
                <a:cs typeface="Arial" panose="020B0604020202020204" pitchFamily="34" charset="0"/>
              </a:rPr>
              <a:t>  &lt;</a:t>
            </a:r>
            <a:r>
              <a:rPr lang="en-US" altLang="en-US" b="1" dirty="0" err="1">
                <a:cs typeface="Arial" panose="020B0604020202020204" pitchFamily="34" charset="0"/>
              </a:rPr>
              <a:t>nav</a:t>
            </a:r>
            <a:r>
              <a:rPr lang="en-US" altLang="en-US" b="1" dirty="0">
                <a:cs typeface="Arial" panose="020B0604020202020204" pitchFamily="34" charset="0"/>
              </a:rPr>
              <a:t>&gt; &lt;/</a:t>
            </a:r>
            <a:r>
              <a:rPr lang="en-US" altLang="en-US" b="1" dirty="0" err="1">
                <a:cs typeface="Arial" panose="020B0604020202020204" pitchFamily="34" charset="0"/>
              </a:rPr>
              <a:t>nav</a:t>
            </a:r>
            <a:r>
              <a:rPr lang="en-US" altLang="en-US" b="1" dirty="0">
                <a:cs typeface="Arial" panose="020B0604020202020204" pitchFamily="34" charset="0"/>
              </a:rPr>
              <a:t>&gt;</a:t>
            </a:r>
          </a:p>
          <a:p>
            <a:pPr eaLnBrk="1" hangingPunct="1"/>
            <a:r>
              <a:rPr lang="en-US" altLang="en-US" b="1" dirty="0">
                <a:cs typeface="Arial" panose="020B0604020202020204" pitchFamily="34" charset="0"/>
              </a:rPr>
              <a:t>  &lt;main&gt; &lt;/main&gt;</a:t>
            </a:r>
          </a:p>
          <a:p>
            <a:pPr eaLnBrk="1" hangingPunct="1"/>
            <a:r>
              <a:rPr lang="en-US" altLang="en-US" b="1" dirty="0">
                <a:cs typeface="Arial" panose="020B0604020202020204" pitchFamily="34" charset="0"/>
              </a:rPr>
              <a:t>  &lt;footer&gt; &lt;/footer&gt;</a:t>
            </a:r>
          </a:p>
          <a:p>
            <a:pPr eaLnBrk="1" hangingPunct="1"/>
            <a:r>
              <a:rPr lang="en-US" altLang="en-US" b="1" dirty="0">
                <a:cs typeface="Arial" panose="020B0604020202020204" pitchFamily="34" charset="0"/>
              </a:rPr>
              <a:t>&lt;/div&gt;</a:t>
            </a:r>
          </a:p>
          <a:p>
            <a:pPr eaLnBrk="1" hangingPunct="1"/>
            <a:r>
              <a:rPr lang="en-US" altLang="en-US" b="1" dirty="0">
                <a:cs typeface="Arial" panose="020B0604020202020204" pitchFamily="34" charset="0"/>
              </a:rPr>
              <a:t>&lt;/body&gt;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914400"/>
            <a:ext cx="66294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71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110" y="76200"/>
            <a:ext cx="260569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1459" b="5209"/>
          <a:stretch/>
        </p:blipFill>
        <p:spPr>
          <a:xfrm>
            <a:off x="69254" y="2971800"/>
            <a:ext cx="7855546" cy="3680490"/>
          </a:xfrm>
          <a:prstGeom prst="rect">
            <a:avLst/>
          </a:prstGeom>
        </p:spPr>
      </p:pic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60022" y="0"/>
            <a:ext cx="8686800" cy="941388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Basic Two-Column Layout</a:t>
            </a:r>
          </a:p>
        </p:txBody>
      </p:sp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169863" y="1073150"/>
            <a:ext cx="37925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b="1" dirty="0" smtClean="0">
                <a:cs typeface="Arial" panose="020B0604020202020204" pitchFamily="34" charset="0"/>
              </a:rPr>
              <a:t>Open </a:t>
            </a:r>
            <a:r>
              <a:rPr lang="en-US" altLang="en-US" b="1" i="1" dirty="0" smtClean="0">
                <a:solidFill>
                  <a:srgbClr val="0070C0"/>
                </a:solidFill>
                <a:cs typeface="Arial" panose="020B0604020202020204" pitchFamily="34" charset="0"/>
              </a:rPr>
              <a:t>lighthouse_basic.html</a:t>
            </a:r>
          </a:p>
          <a:p>
            <a:pPr eaLnBrk="1" hangingPunct="1"/>
            <a:r>
              <a:rPr lang="en-US" altLang="en-US" b="1" dirty="0" smtClean="0">
                <a:cs typeface="Arial" panose="020B0604020202020204" pitchFamily="34" charset="0"/>
              </a:rPr>
              <a:t>Let's dissect</a:t>
            </a:r>
          </a:p>
        </p:txBody>
      </p:sp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9" y="941388"/>
            <a:ext cx="1905001" cy="22326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7" name="Straight Connector 6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4948713" y="914400"/>
            <a:ext cx="2015295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600" b="1" dirty="0">
                <a:cs typeface="Arial" panose="020B0604020202020204" pitchFamily="34" charset="0"/>
              </a:rPr>
              <a:t>&lt;body&gt;</a:t>
            </a:r>
          </a:p>
          <a:p>
            <a:pPr eaLnBrk="1" hangingPunct="1"/>
            <a:r>
              <a:rPr lang="en-US" altLang="en-US" sz="1600" b="1" dirty="0">
                <a:cs typeface="Arial" panose="020B0604020202020204" pitchFamily="34" charset="0"/>
              </a:rPr>
              <a:t>&lt;div id="wrapper"&gt;</a:t>
            </a:r>
          </a:p>
          <a:p>
            <a:pPr eaLnBrk="1" hangingPunct="1"/>
            <a:r>
              <a:rPr lang="en-US" altLang="en-US" sz="1600" b="1" dirty="0">
                <a:cs typeface="Arial" panose="020B0604020202020204" pitchFamily="34" charset="0"/>
              </a:rPr>
              <a:t>  &lt;header&gt; &lt;header&gt;</a:t>
            </a:r>
          </a:p>
          <a:p>
            <a:pPr eaLnBrk="1" hangingPunct="1"/>
            <a:r>
              <a:rPr lang="en-US" altLang="en-US" sz="1600" b="1" dirty="0">
                <a:cs typeface="Arial" panose="020B0604020202020204" pitchFamily="34" charset="0"/>
              </a:rPr>
              <a:t>  &lt;</a:t>
            </a:r>
            <a:r>
              <a:rPr lang="en-US" altLang="en-US" sz="1600" b="1" dirty="0" err="1">
                <a:cs typeface="Arial" panose="020B0604020202020204" pitchFamily="34" charset="0"/>
              </a:rPr>
              <a:t>nav</a:t>
            </a:r>
            <a:r>
              <a:rPr lang="en-US" altLang="en-US" sz="1600" b="1" dirty="0">
                <a:cs typeface="Arial" panose="020B0604020202020204" pitchFamily="34" charset="0"/>
              </a:rPr>
              <a:t>&gt; &lt;/</a:t>
            </a:r>
            <a:r>
              <a:rPr lang="en-US" altLang="en-US" sz="1600" b="1" dirty="0" err="1">
                <a:cs typeface="Arial" panose="020B0604020202020204" pitchFamily="34" charset="0"/>
              </a:rPr>
              <a:t>nav</a:t>
            </a:r>
            <a:r>
              <a:rPr lang="en-US" altLang="en-US" sz="1600" b="1" dirty="0">
                <a:cs typeface="Arial" panose="020B0604020202020204" pitchFamily="34" charset="0"/>
              </a:rPr>
              <a:t>&gt;</a:t>
            </a:r>
          </a:p>
          <a:p>
            <a:pPr eaLnBrk="1" hangingPunct="1"/>
            <a:r>
              <a:rPr lang="en-US" altLang="en-US" sz="1600" b="1" dirty="0">
                <a:cs typeface="Arial" panose="020B0604020202020204" pitchFamily="34" charset="0"/>
              </a:rPr>
              <a:t>  &lt;main&gt; &lt;/main&gt;</a:t>
            </a:r>
          </a:p>
          <a:p>
            <a:pPr eaLnBrk="1" hangingPunct="1"/>
            <a:r>
              <a:rPr lang="en-US" altLang="en-US" sz="1600" b="1" dirty="0">
                <a:cs typeface="Arial" panose="020B0604020202020204" pitchFamily="34" charset="0"/>
              </a:rPr>
              <a:t>  &lt;footer&gt; &lt;/footer&gt;</a:t>
            </a:r>
          </a:p>
          <a:p>
            <a:pPr eaLnBrk="1" hangingPunct="1"/>
            <a:r>
              <a:rPr lang="en-US" altLang="en-US" sz="1600" b="1" dirty="0">
                <a:cs typeface="Arial" panose="020B0604020202020204" pitchFamily="34" charset="0"/>
              </a:rPr>
              <a:t>&lt;/div&gt;</a:t>
            </a:r>
          </a:p>
          <a:p>
            <a:pPr eaLnBrk="1" hangingPunct="1"/>
            <a:r>
              <a:rPr lang="en-US" altLang="en-US" sz="1600" b="1" dirty="0">
                <a:cs typeface="Arial" panose="020B0604020202020204" pitchFamily="34" charset="0"/>
              </a:rPr>
              <a:t>&lt;/body&gt;</a:t>
            </a:r>
          </a:p>
        </p:txBody>
      </p:sp>
      <p:sp>
        <p:nvSpPr>
          <p:cNvPr id="3" name="Rectangular Callout 2"/>
          <p:cNvSpPr/>
          <p:nvPr/>
        </p:nvSpPr>
        <p:spPr>
          <a:xfrm rot="20557615">
            <a:off x="600140" y="2508011"/>
            <a:ext cx="567540" cy="387906"/>
          </a:xfrm>
          <a:prstGeom prst="wedgeRectCallout">
            <a:avLst>
              <a:gd name="adj1" fmla="val -22600"/>
              <a:gd name="adj2" fmla="val 30009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Float left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 rot="20557615">
            <a:off x="4118370" y="2408365"/>
            <a:ext cx="654820" cy="354758"/>
          </a:xfrm>
          <a:prstGeom prst="wedgeRectCallout">
            <a:avLst>
              <a:gd name="adj1" fmla="val 92613"/>
              <a:gd name="adj2" fmla="val 468081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Float right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 rot="20557615">
            <a:off x="2354830" y="2490009"/>
            <a:ext cx="583331" cy="352097"/>
          </a:xfrm>
          <a:prstGeom prst="wedgeRectCallout">
            <a:avLst>
              <a:gd name="adj1" fmla="val -59184"/>
              <a:gd name="adj2" fmla="val 349882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Clear right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724400" y="131191"/>
            <a:ext cx="4327525" cy="838201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CSS Page Layout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84138" y="707846"/>
            <a:ext cx="8975724" cy="8264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By tweaking just a few things, our demo file looks like the following: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15323"/>
            <a:ext cx="7010400" cy="3941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481" y="616187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Open </a:t>
            </a:r>
            <a:r>
              <a:rPr lang="en-US" sz="2800" i="1" dirty="0" smtClean="0"/>
              <a:t>lighthouse.html</a:t>
            </a:r>
            <a:r>
              <a:rPr lang="en-US" sz="2800" dirty="0" smtClean="0"/>
              <a:t> and take a look.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524000"/>
            <a:ext cx="89916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49734"/>
            <a:ext cx="8229600" cy="677917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Vertical navigation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26021" y="1497563"/>
            <a:ext cx="6705600" cy="5058812"/>
          </a:xfrm>
        </p:spPr>
        <p:txBody>
          <a:bodyPr rtlCol="0">
            <a:normAutofit lnSpcReduction="10000"/>
          </a:bodyPr>
          <a:lstStyle/>
          <a:p>
            <a:pPr marL="69850" indent="0" eaLnBrk="1" fontAlgn="auto" hangingPunct="1">
              <a:buFont typeface="Wingdings 3" panose="05040102010807070707" pitchFamily="18" charset="2"/>
              <a:buNone/>
              <a:defRPr/>
            </a:pPr>
            <a: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&lt;nav&gt;</a:t>
            </a:r>
          </a:p>
          <a:p>
            <a:pPr marL="91440" indent="-91440" eaLnBrk="1" fontAlgn="auto" hangingPunct="1">
              <a:spcBef>
                <a:spcPts val="60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ul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91440" indent="-91440" eaLnBrk="1" fontAlgn="auto" hangingPunct="1">
              <a:spcBef>
                <a:spcPts val="60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&lt;li&gt;&lt;a href="index.html"&gt;Home&lt;/a&gt;&lt;/li&gt;</a:t>
            </a:r>
          </a:p>
          <a:p>
            <a:pPr marL="91440" indent="-91440" eaLnBrk="1" fontAlgn="auto" hangingPunct="1">
              <a:spcBef>
                <a:spcPts val="60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&lt;li&gt;&lt;a href="menu.html"&gt;Menu&lt;/a&gt;&lt;/li&gt;</a:t>
            </a:r>
          </a:p>
          <a:p>
            <a:pPr marL="91440" indent="-91440" eaLnBrk="1" fontAlgn="auto" hangingPunct="1">
              <a:spcBef>
                <a:spcPts val="60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&lt;li&gt;&lt;a href="directions.html"&gt;Directions&lt;/a&gt;&lt;/li&gt;</a:t>
            </a:r>
          </a:p>
          <a:p>
            <a:pPr marL="91440" indent="-91440" eaLnBrk="1" fontAlgn="auto" hangingPunct="1">
              <a:spcBef>
                <a:spcPts val="60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&lt;li&gt;&lt;a href="contact.html"&gt;Contact&lt;/a&gt;&lt;/li&gt;</a:t>
            </a:r>
          </a:p>
          <a:p>
            <a:pPr marL="91440" indent="-91440" eaLnBrk="1" fontAlgn="auto" hangingPunct="1">
              <a:spcBef>
                <a:spcPts val="60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&lt;/</a:t>
            </a:r>
            <a:r>
              <a:rPr 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ul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 marL="91440" indent="-91440" eaLnBrk="1" fontAlgn="auto" hangingPunct="1">
              <a:spcBef>
                <a:spcPts val="60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&lt;/</a:t>
            </a:r>
            <a:r>
              <a:rPr 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nav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&gt;</a:t>
            </a: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91440" indent="-91440" eaLnBrk="1" fontAlgn="auto" hangingPunct="1"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 removes the list markers and underline:</a:t>
            </a:r>
          </a:p>
          <a:p>
            <a:pPr marL="384048" lvl="1" indent="-182880" eaLnBrk="1" fontAlgn="auto" hangingPunct="1">
              <a:buFont typeface="Wingdings 2" pitchFamily="18" charset="2"/>
              <a:buNone/>
              <a:defRPr/>
            </a:pPr>
            <a:r>
              <a:rPr lang="en-US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84048" lvl="1" indent="-182880" eaLnBrk="1" fontAlgn="auto" hangingPunct="1">
              <a:buFont typeface="Wingdings 2" pitchFamily="18" charset="2"/>
              <a:buNone/>
              <a:defRPr/>
            </a:pP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nav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ul</a:t>
            </a: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{ list-style-type: none; }</a:t>
            </a:r>
          </a:p>
          <a:p>
            <a:pPr marL="384048" lvl="1" indent="-182880" eaLnBrk="1" fontAlgn="auto" hangingPunct="1">
              <a:buFont typeface="Wingdings 2" pitchFamily="18" charset="2"/>
              <a:buNone/>
              <a:defRPr/>
            </a:pPr>
            <a:r>
              <a:rPr lang="en-US" sz="20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nav a { </a:t>
            </a:r>
            <a:r>
              <a:rPr lang="en-US" sz="2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text-decoration: none; }</a:t>
            </a:r>
          </a:p>
          <a:p>
            <a:pPr marL="91440" indent="-91440" eaLnBrk="1" fontAlgn="auto" hangingPunct="1">
              <a:buFont typeface="Wingdings 2" pitchFamily="18" charset="2"/>
              <a:buNone/>
              <a:defRPr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013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CBC115E-4C9E-4281-8233-3E17550EAD59}" type="slidenum">
              <a:rPr lang="en-US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</a:t>
            </a:fld>
            <a:endParaRPr lang="en-US" altLang="en-US" sz="1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" name="Picture 4" descr="Figure8.14.tif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57641" y="1892057"/>
            <a:ext cx="1816894" cy="139779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 descr="Figure8.16.ti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72518" y="4727576"/>
            <a:ext cx="1752600" cy="1371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8" name="Straight Connector 7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-8013" y="928290"/>
            <a:ext cx="8917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This was in the Lighthouse example, but to emphasize: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219200"/>
            <a:ext cx="8586788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933" y="47625"/>
            <a:ext cx="5638800" cy="904875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Horizontal Navigation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139825"/>
            <a:ext cx="8094663" cy="5416550"/>
          </a:xfrm>
        </p:spPr>
        <p:txBody>
          <a:bodyPr rtlCol="0">
            <a:normAutofit lnSpcReduction="10000"/>
          </a:bodyPr>
          <a:lstStyle/>
          <a:p>
            <a:pPr marL="383540" lvl="1" indent="-91440" eaLnBrk="1" fontAlgn="auto" hangingPunct="1"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83540" lvl="1" indent="-91440" eaLnBrk="1" fontAlgn="auto" hangingPunct="1"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83540" lvl="1" indent="-91440" eaLnBrk="1" fontAlgn="auto" hangingPunct="1"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&lt;li&gt;&lt;a </a:t>
            </a: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="index.html"&gt;Home&lt;/a&gt;&lt;/li&gt;</a:t>
            </a:r>
          </a:p>
          <a:p>
            <a:pPr marL="383540" lvl="1" indent="-91440" eaLnBrk="1" fontAlgn="auto" hangingPunct="1"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&lt;li&gt;&lt;a </a:t>
            </a: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="menu.html"&gt;Menu&lt;/a&gt;&lt;/li&gt;</a:t>
            </a:r>
          </a:p>
          <a:p>
            <a:pPr marL="383540" lvl="1" indent="-91440" eaLnBrk="1" fontAlgn="auto" hangingPunct="1"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&lt;li&gt;&lt;a </a:t>
            </a: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="directions.html"&gt;Directions&lt;/a&gt;&lt;/li&gt;</a:t>
            </a:r>
          </a:p>
          <a:p>
            <a:pPr marL="383540" lvl="1" indent="-91440" eaLnBrk="1" fontAlgn="auto" hangingPunct="1"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&lt;li&gt;&lt;a </a:t>
            </a: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="contact.html"&gt;Contact&lt;/a&gt;&lt;/li&gt;</a:t>
            </a:r>
          </a:p>
          <a:p>
            <a:pPr marL="383540" lvl="1" indent="-91440" eaLnBrk="1" fontAlgn="auto" hangingPunct="1"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383540" lvl="1" indent="-91440" eaLnBrk="1" fontAlgn="auto" hangingPunct="1"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marL="91440" indent="-91440" eaLnBrk="1" fontAlgn="auto" hangingPunct="1">
              <a:spcBef>
                <a:spcPts val="0"/>
              </a:spcBef>
              <a:buFont typeface="Wingdings 2" panose="05020102010507070707" pitchFamily="18" charset="2"/>
              <a:buNone/>
              <a:defRPr/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" indent="-91440" eaLnBrk="1" fontAlgn="auto" hangingPunct="1">
              <a:defRPr/>
            </a:pP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CSS removes the list marker, removes the underline, </a:t>
            </a:r>
            <a:b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adds padding,  and configures the list items for inline display.</a:t>
            </a:r>
          </a:p>
          <a:p>
            <a:pPr marL="566928" lvl="2" indent="-182880" eaLnBrk="1" fontAlgn="auto" hangingPunct="1">
              <a:buFont typeface="Wingdings 2" panose="05020102010507070707" pitchFamily="18" charset="2"/>
              <a:buNone/>
              <a:defRPr/>
            </a:pP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{ list-style-type: none;}</a:t>
            </a:r>
          </a:p>
          <a:p>
            <a:pPr marL="566928" lvl="2" indent="-182880" eaLnBrk="1" fontAlgn="auto" hangingPunct="1">
              <a:buFont typeface="Wingdings 2" panose="05020102010507070707" pitchFamily="18" charset="2"/>
              <a:buNone/>
              <a:defRPr/>
            </a:pP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{ text-decoration: none; </a:t>
            </a:r>
          </a:p>
          <a:p>
            <a:pPr marL="566928" lvl="2" indent="-182880" eaLnBrk="1" fontAlgn="auto" hangingPunct="1">
              <a:buFont typeface="Wingdings 2" panose="05020102010507070707" pitchFamily="18" charset="2"/>
              <a:buNone/>
              <a:defRPr/>
            </a:pP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padding-right: 10px; }</a:t>
            </a:r>
          </a:p>
          <a:p>
            <a:pPr marL="566928" lvl="2" indent="-182880" eaLnBrk="1" fontAlgn="auto" hangingPunct="1">
              <a:buFont typeface="Wingdings 2" panose="05020102010507070707" pitchFamily="18" charset="2"/>
              <a:buNone/>
              <a:defRPr/>
            </a:pPr>
            <a:r>
              <a:rPr lang="en-US" alt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</a:t>
            </a:r>
            <a:r>
              <a:rPr lang="en-US" alt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 {  display: inline; }</a:t>
            </a:r>
          </a:p>
          <a:p>
            <a:pPr marL="91440" indent="-91440" eaLnBrk="1" fontAlgn="auto" hangingPunct="1">
              <a:buFont typeface="Wingdings 2" panose="05020102010507070707" pitchFamily="18" charset="2"/>
              <a:buNone/>
              <a:defRPr/>
            </a:pPr>
            <a:endParaRPr lang="en-US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" indent="-91440" eaLnBrk="1" fontAlgn="auto" hangingPunct="1">
              <a:buFont typeface="Wingdings 2" panose="05020102010507070707" pitchFamily="18" charset="2"/>
              <a:buNone/>
              <a:defRPr/>
            </a:pPr>
            <a:endParaRPr lang="en-US" alt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" indent="-91440" eaLnBrk="1" fontAlgn="auto" hangingPunct="1">
              <a:buFont typeface="Wingdings 2" panose="05020102010507070707" pitchFamily="18" charset="2"/>
              <a:buNone/>
              <a:defRPr/>
            </a:pPr>
            <a:endParaRPr lang="en-US" alt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037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8640763" y="6556375"/>
            <a:ext cx="503237" cy="30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92FEC2E-5D86-44EF-A32B-08618E2B5CC3}" type="slidenum">
              <a:rPr lang="en-US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</a:t>
            </a:fld>
            <a:endParaRPr lang="en-US" altLang="en-US" sz="1200" smtClean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8" name="Picture 7" descr="Figure8.17.tif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3167062"/>
            <a:ext cx="4421982" cy="71913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7" name="Straight Connector 6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1447800"/>
            <a:ext cx="84613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3505200" y="0"/>
            <a:ext cx="5470525" cy="8382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CSS display Property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059782"/>
            <a:ext cx="7924800" cy="3817018"/>
          </a:xfrm>
        </p:spPr>
        <p:txBody>
          <a:bodyPr/>
          <a:lstStyle/>
          <a:p>
            <a:pPr eaLnBrk="1" hangingPunct="1"/>
            <a:r>
              <a:rPr lang="en-US" altLang="en-US" sz="2400" dirty="0" smtClean="0">
                <a:cs typeface="Arial" panose="020B0604020202020204" pitchFamily="34" charset="0"/>
              </a:rPr>
              <a:t>Configures how and if an element is displayed </a:t>
            </a:r>
          </a:p>
          <a:p>
            <a:pPr lvl="1" eaLnBrk="1" hangingPunct="1"/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display: none;</a:t>
            </a:r>
          </a:p>
          <a:p>
            <a:pPr lvl="2" eaLnBrk="1" hangingPunct="1"/>
            <a:r>
              <a:rPr lang="en-US" altLang="en-US" sz="2000" dirty="0" smtClean="0">
                <a:cs typeface="Arial" panose="020B0604020202020204" pitchFamily="34" charset="0"/>
              </a:rPr>
              <a:t>The element will not be displayed.</a:t>
            </a:r>
            <a:br>
              <a:rPr lang="en-US" altLang="en-US" sz="2000" dirty="0" smtClean="0">
                <a:cs typeface="Arial" panose="020B0604020202020204" pitchFamily="34" charset="0"/>
              </a:rPr>
            </a:br>
            <a:endParaRPr lang="en-US" altLang="en-US" sz="800" dirty="0" smtClean="0"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display: block;</a:t>
            </a:r>
          </a:p>
          <a:p>
            <a:pPr lvl="2" eaLnBrk="1" hangingPunct="1"/>
            <a:r>
              <a:rPr lang="en-US" altLang="en-US" sz="2000" dirty="0" smtClean="0">
                <a:cs typeface="Arial" panose="020B0604020202020204" pitchFamily="34" charset="0"/>
              </a:rPr>
              <a:t>The element is rendered as a block element – even if it is actually an inline element, such as a hyperlink.</a:t>
            </a:r>
          </a:p>
          <a:p>
            <a:pPr lvl="2" eaLnBrk="1" hangingPunct="1"/>
            <a:endParaRPr lang="en-US" altLang="en-US" sz="800" dirty="0" smtClean="0">
              <a:cs typeface="Arial" panose="020B0604020202020204" pitchFamily="34" charset="0"/>
            </a:endParaRPr>
          </a:p>
          <a:p>
            <a:pPr lvl="1" eaLnBrk="1" hangingPunct="1"/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display: inline;</a:t>
            </a:r>
          </a:p>
          <a:p>
            <a:pPr lvl="2" eaLnBrk="1" hangingPunct="1"/>
            <a:r>
              <a:rPr lang="en-US" altLang="en-US" sz="2000" dirty="0" smtClean="0">
                <a:cs typeface="Arial" panose="020B0604020202020204" pitchFamily="34" charset="0"/>
              </a:rPr>
              <a:t>The element will be rendered as an inline element – even if it is actually a block element – such as a &lt;li&gt;.</a:t>
            </a:r>
          </a:p>
          <a:p>
            <a:pPr lvl="2" eaLnBrk="1" hangingPunct="1"/>
            <a:endParaRPr lang="en-US" altLang="en-US" sz="1200" dirty="0" smtClean="0">
              <a:cs typeface="Arial" panose="020B0604020202020204" pitchFamily="34" charset="0"/>
            </a:endParaRPr>
          </a:p>
          <a:p>
            <a:pPr lvl="2" eaLnBrk="1" hangingPunct="1"/>
            <a:endParaRPr lang="en-US" altLang="en-US" sz="800" dirty="0" smtClean="0">
              <a:cs typeface="Arial" panose="020B0604020202020204" pitchFamily="34" charset="0"/>
            </a:endParaRPr>
          </a:p>
        </p:txBody>
      </p:sp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2738438" y="2786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38100" y="7620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1" y="4994702"/>
            <a:ext cx="897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 support HTML5 elements in older browsers add this CSS statement:</a:t>
            </a:r>
          </a:p>
          <a:p>
            <a:r>
              <a:rPr lang="en-US" b="1" dirty="0" smtClean="0"/>
              <a:t>      header, </a:t>
            </a:r>
            <a:r>
              <a:rPr lang="en-US" b="1" dirty="0" err="1" smtClean="0"/>
              <a:t>nav</a:t>
            </a:r>
            <a:r>
              <a:rPr lang="en-US" b="1" dirty="0" smtClean="0"/>
              <a:t>, main, footer, aside {display: block;}</a:t>
            </a:r>
            <a:endParaRPr lang="en-US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1447800"/>
            <a:ext cx="8461375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8137525" cy="838200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CSS image Property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>
          <a:xfrm>
            <a:off x="877887" y="1558592"/>
            <a:ext cx="7924800" cy="3055018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cs typeface="Arial" panose="020B0604020202020204" pitchFamily="34" charset="0"/>
              </a:rPr>
              <a:t>Decorative Images can be designated using CSS</a:t>
            </a:r>
          </a:p>
          <a:p>
            <a:pPr eaLnBrk="1" hangingPunct="1"/>
            <a:r>
              <a:rPr lang="en-US" altLang="en-US" sz="2400" dirty="0" smtClean="0">
                <a:cs typeface="Arial" panose="020B0604020202020204" pitchFamily="34" charset="0"/>
              </a:rPr>
              <a:t>As always, a selector, ID, class, etc. is required in addition to the image source.  Note that in CSS, "</a:t>
            </a:r>
            <a:r>
              <a:rPr lang="en-US" altLang="en-US" sz="2400" dirty="0" err="1" smtClean="0">
                <a:solidFill>
                  <a:srgbClr val="0070C0"/>
                </a:solidFill>
                <a:cs typeface="Arial" panose="020B0604020202020204" pitchFamily="34" charset="0"/>
              </a:rPr>
              <a:t>url</a:t>
            </a:r>
            <a:r>
              <a:rPr lang="en-US" altLang="en-US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(</a:t>
            </a:r>
            <a:r>
              <a:rPr lang="en-US" altLang="en-US" sz="2400" i="1" dirty="0" smtClean="0">
                <a:solidFill>
                  <a:srgbClr val="0070C0"/>
                </a:solidFill>
                <a:cs typeface="Arial" panose="020B0604020202020204" pitchFamily="34" charset="0"/>
              </a:rPr>
              <a:t>path/</a:t>
            </a:r>
            <a:r>
              <a:rPr lang="en-US" altLang="en-US" sz="2400" i="1" dirty="0" err="1" smtClean="0">
                <a:solidFill>
                  <a:srgbClr val="0070C0"/>
                </a:solidFill>
                <a:cs typeface="Arial" panose="020B0604020202020204" pitchFamily="34" charset="0"/>
              </a:rPr>
              <a:t>file_name</a:t>
            </a:r>
            <a:r>
              <a:rPr lang="en-US" altLang="en-US" sz="2400" dirty="0" smtClean="0">
                <a:solidFill>
                  <a:srgbClr val="0070C0"/>
                </a:solidFill>
                <a:cs typeface="Arial" panose="020B0604020202020204" pitchFamily="34" charset="0"/>
              </a:rPr>
              <a:t>)</a:t>
            </a:r>
            <a:r>
              <a:rPr lang="en-US" altLang="en-US" sz="2400" dirty="0" smtClean="0">
                <a:cs typeface="Arial" panose="020B0604020202020204" pitchFamily="34" charset="0"/>
              </a:rPr>
              <a:t>" is required, and a repeat property may be necessary.</a:t>
            </a:r>
            <a:endParaRPr lang="en-US" altLang="en-US" sz="2400" dirty="0"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2400" dirty="0" smtClean="0">
                <a:cs typeface="Arial" panose="020B0604020202020204" pitchFamily="34" charset="0"/>
              </a:rPr>
              <a:t>Example:</a:t>
            </a:r>
          </a:p>
          <a:p>
            <a:pPr eaLnBrk="1" hangingPunct="1"/>
            <a:r>
              <a:rPr lang="en-US" altLang="en-US" sz="2400" dirty="0" smtClean="0">
                <a:cs typeface="Arial" panose="020B0604020202020204" pitchFamily="34" charset="0"/>
              </a:rPr>
              <a:t>h1{background-image</a:t>
            </a:r>
            <a:r>
              <a:rPr lang="en-US" altLang="en-US" sz="2400" dirty="0">
                <a:cs typeface="Arial" panose="020B0604020202020204" pitchFamily="34" charset="0"/>
              </a:rPr>
              <a:t>: </a:t>
            </a:r>
            <a:r>
              <a:rPr lang="en-US" altLang="en-US" sz="2400" dirty="0" err="1">
                <a:cs typeface="Arial" panose="020B0604020202020204" pitchFamily="34" charset="0"/>
              </a:rPr>
              <a:t>url</a:t>
            </a:r>
            <a:r>
              <a:rPr lang="en-US" altLang="en-US" sz="2400" dirty="0">
                <a:cs typeface="Arial" panose="020B0604020202020204" pitchFamily="34" charset="0"/>
              </a:rPr>
              <a:t>(../</a:t>
            </a:r>
            <a:r>
              <a:rPr lang="en-US" altLang="en-US" sz="2400" dirty="0" smtClean="0">
                <a:cs typeface="Arial" panose="020B0604020202020204" pitchFamily="34" charset="0"/>
              </a:rPr>
              <a:t>images/leaves.jpg);</a:t>
            </a:r>
          </a:p>
          <a:p>
            <a:pPr marL="200025" lvl="1" indent="0" eaLnBrk="1" hangingPunct="1">
              <a:buNone/>
            </a:pPr>
            <a:r>
              <a:rPr lang="en-US" altLang="en-US" sz="2200" dirty="0">
                <a:cs typeface="Arial" panose="020B0604020202020204" pitchFamily="34" charset="0"/>
              </a:rPr>
              <a:t> </a:t>
            </a:r>
            <a:r>
              <a:rPr lang="en-US" altLang="en-US" sz="2200" dirty="0" smtClean="0">
                <a:cs typeface="Arial" panose="020B0604020202020204" pitchFamily="34" charset="0"/>
              </a:rPr>
              <a:t>    </a:t>
            </a:r>
            <a:r>
              <a:rPr lang="en-US" sz="2400" dirty="0" smtClean="0"/>
              <a:t>background-repeat</a:t>
            </a:r>
            <a:r>
              <a:rPr lang="en-US" sz="2400" dirty="0"/>
              <a:t>: </a:t>
            </a:r>
            <a:r>
              <a:rPr lang="en-US" sz="2400" dirty="0" smtClean="0"/>
              <a:t>repeat-x</a:t>
            </a:r>
            <a:r>
              <a:rPr lang="en-US" altLang="en-US" sz="2200" dirty="0" smtClean="0">
                <a:cs typeface="Arial" panose="020B0604020202020204" pitchFamily="34" charset="0"/>
              </a:rPr>
              <a:t>; }</a:t>
            </a:r>
          </a:p>
          <a:p>
            <a:pPr marL="0" indent="0" eaLnBrk="1" hangingPunct="1">
              <a:buNone/>
            </a:pPr>
            <a:endParaRPr lang="en-US" altLang="en-US" sz="1000" dirty="0" smtClean="0">
              <a:cs typeface="Arial" panose="020B0604020202020204" pitchFamily="34" charset="0"/>
            </a:endParaRPr>
          </a:p>
          <a:p>
            <a:pPr lvl="2" eaLnBrk="1" hangingPunct="1"/>
            <a:endParaRPr lang="en-US" altLang="en-US" sz="800" dirty="0" smtClean="0">
              <a:cs typeface="Arial" panose="020B0604020202020204" pitchFamily="34" charset="0"/>
            </a:endParaRPr>
          </a:p>
        </p:txBody>
      </p:sp>
      <p:sp>
        <p:nvSpPr>
          <p:cNvPr id="33798" name="Rectangle 4"/>
          <p:cNvSpPr>
            <a:spLocks noChangeArrowheads="1"/>
          </p:cNvSpPr>
          <p:nvPr/>
        </p:nvSpPr>
        <p:spPr bwMode="auto">
          <a:xfrm>
            <a:off x="2738438" y="2786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-38100" y="7620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74081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371600"/>
            <a:ext cx="82296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53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450"/>
          <a:stretch/>
        </p:blipFill>
        <p:spPr bwMode="auto">
          <a:xfrm>
            <a:off x="1600200" y="2805112"/>
            <a:ext cx="62484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828799" y="283524"/>
            <a:ext cx="7315201" cy="53340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CSS background-repeat Property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8"/>
          <a:stretch/>
        </p:blipFill>
        <p:spPr bwMode="auto">
          <a:xfrm>
            <a:off x="1600200" y="1015856"/>
            <a:ext cx="62484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653355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3505200" y="119063"/>
            <a:ext cx="5470525" cy="769937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The Box Model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31763" y="1360488"/>
            <a:ext cx="3352800" cy="4430712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rtlCol="0">
            <a:normAutofit/>
          </a:bodyPr>
          <a:lstStyle/>
          <a:p>
            <a:pPr marL="91440" indent="-91440" eaLnBrk="1" fontAlgn="auto" hangingPunct="1">
              <a:defRPr/>
            </a:pPr>
            <a:r>
              <a:rPr lang="en-US" sz="2400" b="1" dirty="0" smtClean="0">
                <a:solidFill>
                  <a:schemeClr val="tx1"/>
                </a:solidFill>
              </a:rPr>
              <a:t>Content</a:t>
            </a:r>
          </a:p>
          <a:p>
            <a:pPr marL="384048" lvl="1" indent="-182880" eaLnBrk="1" fontAlgn="auto" hangingPunct="1"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Text &amp; web page elements in the container</a:t>
            </a:r>
          </a:p>
          <a:p>
            <a:pPr marL="91440" indent="-91440" eaLnBrk="1" fontAlgn="auto" hangingPunct="1">
              <a:spcBef>
                <a:spcPts val="0"/>
              </a:spcBef>
              <a:defRPr/>
            </a:pPr>
            <a:r>
              <a:rPr lang="en-US" sz="2400" b="1" dirty="0" smtClean="0">
                <a:solidFill>
                  <a:schemeClr val="tx1"/>
                </a:solidFill>
              </a:rPr>
              <a:t>Padding</a:t>
            </a:r>
          </a:p>
          <a:p>
            <a:pPr marL="384048" lvl="1" indent="-182880" eaLnBrk="1" fontAlgn="auto" hangingPunct="1"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Area between the content and the border</a:t>
            </a:r>
          </a:p>
          <a:p>
            <a:pPr marL="91440" indent="-91440" eaLnBrk="1" fontAlgn="auto" hangingPunct="1">
              <a:spcBef>
                <a:spcPts val="0"/>
              </a:spcBef>
              <a:defRPr/>
            </a:pPr>
            <a:r>
              <a:rPr lang="en-US" sz="2400" b="1" dirty="0" smtClean="0">
                <a:solidFill>
                  <a:schemeClr val="tx1"/>
                </a:solidFill>
              </a:rPr>
              <a:t>Border</a:t>
            </a:r>
          </a:p>
          <a:p>
            <a:pPr marL="384048" lvl="1" indent="-182880" eaLnBrk="1" fontAlgn="auto" hangingPunct="1"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Between the padding </a:t>
            </a:r>
            <a:br>
              <a:rPr lang="en-US" sz="2000" dirty="0" smtClean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and the margin</a:t>
            </a:r>
          </a:p>
          <a:p>
            <a:pPr marL="91440" indent="-91440" eaLnBrk="1" fontAlgn="auto" hangingPunct="1">
              <a:spcBef>
                <a:spcPts val="0"/>
              </a:spcBef>
              <a:defRPr/>
            </a:pPr>
            <a:r>
              <a:rPr lang="en-US" sz="2400" b="1" dirty="0" smtClean="0">
                <a:solidFill>
                  <a:schemeClr val="tx1"/>
                </a:solidFill>
              </a:rPr>
              <a:t>Margin</a:t>
            </a:r>
          </a:p>
          <a:p>
            <a:pPr marL="384048" lvl="1" indent="-182880" eaLnBrk="1" fontAlgn="auto" hangingPunct="1">
              <a:spcBef>
                <a:spcPts val="0"/>
              </a:spcBef>
              <a:defRPr/>
            </a:pPr>
            <a:r>
              <a:rPr lang="en-US" sz="2000" dirty="0" smtClean="0">
                <a:solidFill>
                  <a:schemeClr val="tx1"/>
                </a:solidFill>
              </a:rPr>
              <a:t>Determines the empty space between the element and adjacent elements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</p:txBody>
      </p:sp>
      <p:sp>
        <p:nvSpPr>
          <p:cNvPr id="16388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613775" y="6305550"/>
            <a:ext cx="4572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D958BF5-669C-40F9-A56A-05FFADF4DC65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3086100" y="11858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3318" name="Picture 7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1066800"/>
            <a:ext cx="5099050" cy="430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600200" y="108156"/>
            <a:ext cx="7543800" cy="803276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Using background-repeat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969246"/>
            <a:ext cx="7239000" cy="3352800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>
            <a:normAutofit/>
          </a:bodyPr>
          <a:lstStyle/>
          <a:p>
            <a:pPr marL="365760" indent="-283464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h2 { background-color: #d5edb3;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color: #5c743d;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font-family: Georgia, "Times New Roman", serif;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padding-left: 30px;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background-image: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(trilliumbullet.gif);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background-repeat: no-repeat; 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}</a:t>
            </a: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7462" y="5675382"/>
            <a:ext cx="40290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TextBox 4"/>
          <p:cNvSpPr txBox="1"/>
          <p:nvPr/>
        </p:nvSpPr>
        <p:spPr>
          <a:xfrm>
            <a:off x="762000" y="1221581"/>
            <a:ext cx="249555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trilliumbullet.gif: </a:t>
            </a:r>
          </a:p>
        </p:txBody>
      </p:sp>
      <p:pic>
        <p:nvPicPr>
          <p:cNvPr id="67591" name="Picture 5" descr="trilliumbullet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368260"/>
            <a:ext cx="2476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36101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295400"/>
            <a:ext cx="8004175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79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971800" y="228600"/>
            <a:ext cx="5470525" cy="769938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Your Turn!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idx="1"/>
          </p:nvPr>
        </p:nvSpPr>
        <p:spPr>
          <a:xfrm>
            <a:off x="1143000" y="1390651"/>
            <a:ext cx="7086599" cy="3160379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Open the exercise 4 </a:t>
            </a:r>
            <a:r>
              <a:rPr lang="en-US" altLang="en-US" sz="3600" dirty="0" err="1" smtClean="0"/>
              <a:t>docx</a:t>
            </a:r>
            <a:r>
              <a:rPr lang="en-US" altLang="en-US" sz="3600" dirty="0" smtClean="0"/>
              <a:t> file and follow instructions.  </a:t>
            </a:r>
          </a:p>
          <a:p>
            <a:pPr eaLnBrk="1" hangingPunct="1"/>
            <a:r>
              <a:rPr lang="en-US" altLang="en-US" sz="3600" dirty="0" smtClean="0"/>
              <a:t>The exercise will provide practice using the float </a:t>
            </a:r>
            <a:r>
              <a:rPr lang="en-US" altLang="en-US" sz="3600" dirty="0"/>
              <a:t>element (</a:t>
            </a:r>
            <a:r>
              <a:rPr lang="en-US" altLang="en-US" sz="3600" dirty="0" smtClean="0"/>
              <a:t>along with others) in a 2-column page layout.</a:t>
            </a:r>
          </a:p>
          <a:p>
            <a:pPr eaLnBrk="1" hangingPunct="1"/>
            <a:endParaRPr lang="en-US" altLang="en-US" sz="2600" dirty="0" smtClean="0"/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613775" y="6305550"/>
            <a:ext cx="4572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264CEDF-FF3F-4A1C-BC38-E42544594A55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21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57066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F336FE-5D4A-4FAB-943C-A71B6BE3EC65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7200" y="2023914"/>
            <a:ext cx="841132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banner (header)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  <a:buFontTx/>
              <a:buChar char="•"/>
            </a:pPr>
            <a:r>
              <a:rPr lang="en-US" altLang="en-US" sz="22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banner contains the prime heading or internal title of a page.</a:t>
            </a: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navigation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  <a:buFontTx/>
              <a:buChar char="•"/>
            </a:pPr>
            <a:r>
              <a:rPr lang="en-US" altLang="en-US" sz="22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navigation indicates a collection of items suitable for navigating the document or related documents.</a:t>
            </a: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Complementary or note (aside)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  <a:buFontTx/>
              <a:buChar char="•"/>
            </a:pPr>
            <a:r>
              <a:rPr lang="en-US" altLang="en-US" sz="22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indicates that the section supports but is separable from the main content of resource.</a:t>
            </a: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  <a:buFontTx/>
              <a:buChar char="•"/>
            </a:pPr>
            <a:r>
              <a:rPr lang="en-US" altLang="en-US" sz="22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 acts as the main content of the document.</a:t>
            </a: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 err="1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contentinfo</a:t>
            </a: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(footer)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  <a:buFontTx/>
              <a:buChar char="•"/>
            </a:pPr>
            <a:r>
              <a:rPr lang="en-US" altLang="en-US" sz="2200" dirty="0" err="1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contentinfo</a:t>
            </a:r>
            <a:r>
              <a:rPr lang="en-US" altLang="en-US" sz="22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meta information about the content on the page or the page as a whole</a:t>
            </a:r>
            <a:r>
              <a:rPr lang="en-US" altLang="en-US" sz="2200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altLang="en-US" sz="2200" b="1" dirty="0" smtClean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skip to content</a:t>
            </a:r>
            <a:endParaRPr lang="en-US" altLang="en-US" sz="2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  <a:buFontTx/>
              <a:buChar char="•"/>
            </a:pPr>
            <a:r>
              <a:rPr lang="en-US" altLang="en-US" sz="2200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goes directly to main section</a:t>
            </a:r>
            <a:endParaRPr lang="en-US" altLang="en-US" sz="22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962399" y="23151"/>
            <a:ext cx="5013325" cy="6910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solidFill>
                  <a:schemeClr val="tx2">
                    <a:satMod val="130000"/>
                  </a:schemeClr>
                </a:solidFill>
              </a:rPr>
              <a:t>ARIA Landmark </a:t>
            </a:r>
            <a:r>
              <a:rPr lang="en-US" sz="4400" i="1" dirty="0">
                <a:solidFill>
                  <a:schemeClr val="tx2">
                    <a:satMod val="130000"/>
                  </a:schemeClr>
                </a:solidFill>
              </a:rPr>
              <a:t>roles</a:t>
            </a:r>
            <a:endParaRPr lang="en-US" sz="4400" i="1" dirty="0" smtClean="0">
              <a:solidFill>
                <a:schemeClr val="tx2">
                  <a:satMod val="13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096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138" y="695880"/>
            <a:ext cx="897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u="sng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ccessible </a:t>
            </a:r>
            <a:r>
              <a:rPr lang="en-US" altLang="en-US" u="sng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ich </a:t>
            </a:r>
            <a:r>
              <a:rPr lang="en-US" altLang="en-US" u="sng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nternet </a:t>
            </a:r>
            <a:r>
              <a:rPr lang="en-US" altLang="en-US" u="sng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pplications: HTML </a:t>
            </a:r>
            <a:r>
              <a:rPr lang="en-US" altLang="en-US" i="1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role </a:t>
            </a:r>
            <a:r>
              <a:rPr lang="en-US" alt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  <a:endParaRPr lang="en-US" altLang="en-US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intended to increase the accessibility of web pages.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62249"/>
            <a:ext cx="897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role attribute </a:t>
            </a:r>
            <a:r>
              <a:rPr lang="en-US" altLang="en-US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have the following values (among others):</a:t>
            </a:r>
            <a:endParaRPr lang="en-US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87126" y="6411801"/>
            <a:ext cx="4038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https://www.youtube.com/watch?v=ZaF2Ba-HALE</a:t>
            </a:r>
            <a:endParaRPr lang="en-US" sz="14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51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F336FE-5D4A-4FAB-943C-A71B6BE3EC65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4399" y="1075194"/>
            <a:ext cx="84113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banner (header)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altLang="en-US" sz="22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&lt;header role="banner</a:t>
            </a:r>
            <a:r>
              <a:rPr lang="en-US" altLang="en-US" sz="2200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pPr>
              <a:lnSpc>
                <a:spcPts val="2400"/>
              </a:lnSpc>
              <a:buFontTx/>
              <a:buChar char="•"/>
            </a:pP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navigation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altLang="en-US" sz="22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en-US" sz="2200" dirty="0" err="1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altLang="en-US" sz="22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role="navigation</a:t>
            </a:r>
            <a:r>
              <a:rPr lang="en-US" altLang="en-US" sz="2200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  <a:endParaRPr lang="en-US" altLang="en-US" sz="22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complementary (aside)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altLang="en-US" sz="22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&lt;aside role="complementary</a:t>
            </a:r>
            <a:r>
              <a:rPr lang="en-US" altLang="en-US" sz="2200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  <a:endParaRPr lang="en-US" altLang="en-US" sz="22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altLang="en-US" sz="22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&lt;main role="main</a:t>
            </a:r>
            <a:r>
              <a:rPr lang="en-US" altLang="en-US" sz="2200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  <a:endParaRPr lang="en-US" altLang="en-US" sz="22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contentinfo</a:t>
            </a:r>
            <a:r>
              <a:rPr lang="en-US" alt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footer)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altLang="en-US" sz="220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&lt;footer role="</a:t>
            </a:r>
            <a:r>
              <a:rPr lang="en-US" altLang="en-US" sz="2200" dirty="0" err="1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contentinfo</a:t>
            </a:r>
            <a:r>
              <a:rPr lang="en-US" altLang="en-US" sz="2200" dirty="0" smtClean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"&gt;</a:t>
            </a: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skip to content 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 </a:t>
            </a:r>
            <a:r>
              <a:rPr lang="en-US" dirty="0" smtClean="0"/>
              <a:t>     In header section add…</a:t>
            </a:r>
          </a:p>
          <a:p>
            <a:r>
              <a:rPr lang="en-US" dirty="0"/>
              <a:t>	</a:t>
            </a:r>
            <a:r>
              <a:rPr lang="en-US" dirty="0" smtClean="0"/>
              <a:t>&lt;span</a:t>
            </a:r>
            <a:r>
              <a:rPr lang="en-US" dirty="0"/>
              <a:t>&gt;&lt;a </a:t>
            </a:r>
            <a:r>
              <a:rPr lang="en-US" dirty="0" err="1"/>
              <a:t>href</a:t>
            </a:r>
            <a:r>
              <a:rPr lang="en-US" dirty="0"/>
              <a:t>="#content"&gt;Skip to Content&lt;/a&gt;&lt;/span&gt;</a:t>
            </a:r>
          </a:p>
          <a:p>
            <a:r>
              <a:rPr lang="en-US" dirty="0" smtClean="0"/>
              <a:t>      And </a:t>
            </a:r>
            <a:r>
              <a:rPr lang="en-US" dirty="0"/>
              <a:t>in main, add…</a:t>
            </a:r>
          </a:p>
          <a:p>
            <a:r>
              <a:rPr lang="en-US" dirty="0"/>
              <a:t>      </a:t>
            </a:r>
            <a:r>
              <a:rPr lang="en-US" dirty="0" smtClean="0"/>
              <a:t>	&lt;</a:t>
            </a:r>
            <a:r>
              <a:rPr lang="en-US" dirty="0"/>
              <a:t>main </a:t>
            </a:r>
            <a:r>
              <a:rPr lang="en-US" b="1" dirty="0"/>
              <a:t>id="content" </a:t>
            </a:r>
            <a:r>
              <a:rPr lang="en-US" dirty="0"/>
              <a:t>role="main" &gt;</a:t>
            </a:r>
          </a:p>
          <a:p>
            <a:pPr lvl="1">
              <a:lnSpc>
                <a:spcPts val="2400"/>
              </a:lnSpc>
            </a:pPr>
            <a:endParaRPr lang="en-US" altLang="en-US" sz="22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219200" y="171836"/>
            <a:ext cx="7756525" cy="6910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solidFill>
                  <a:schemeClr val="tx2">
                    <a:satMod val="130000"/>
                  </a:schemeClr>
                </a:solidFill>
              </a:rPr>
              <a:t>ARIA Landmark </a:t>
            </a:r>
            <a:r>
              <a:rPr lang="en-US" sz="4400" i="1" dirty="0" smtClean="0">
                <a:solidFill>
                  <a:schemeClr val="tx2">
                    <a:satMod val="130000"/>
                  </a:schemeClr>
                </a:solidFill>
              </a:rPr>
              <a:t>roles -- "how to"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67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F336FE-5D4A-4FAB-943C-A71B6BE3EC65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8926" y="2304395"/>
            <a:ext cx="86867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&lt;section&gt;</a:t>
            </a:r>
            <a:endParaRPr lang="en-US" altLang="en-US" sz="22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dirty="0" smtClean="0"/>
              <a:t>a </a:t>
            </a:r>
            <a:r>
              <a:rPr lang="en-US" dirty="0"/>
              <a:t>thematic grouping of content, typically with a </a:t>
            </a:r>
            <a:r>
              <a:rPr lang="en-US" dirty="0" smtClean="0"/>
              <a:t>heading</a:t>
            </a:r>
            <a:endParaRPr lang="en-US" altLang="en-US" sz="2200" dirty="0" smtClean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400"/>
              </a:lnSpc>
              <a:buFontTx/>
              <a:buChar char="•"/>
            </a:pP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&lt;article&gt;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dirty="0" smtClean="0"/>
              <a:t>specifies </a:t>
            </a:r>
            <a:r>
              <a:rPr lang="en-US" dirty="0"/>
              <a:t>independent, self-contained </a:t>
            </a:r>
            <a:r>
              <a:rPr lang="en-US" dirty="0" smtClean="0"/>
              <a:t>content</a:t>
            </a:r>
            <a:endParaRPr lang="en-US" altLang="en-US" sz="22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&lt;aside&gt;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dirty="0" smtClean="0"/>
              <a:t>defines content </a:t>
            </a:r>
            <a:r>
              <a:rPr lang="en-US" dirty="0"/>
              <a:t>aside from the content </a:t>
            </a:r>
            <a:r>
              <a:rPr lang="en-US" dirty="0" smtClean="0"/>
              <a:t>in which it </a:t>
            </a:r>
            <a:r>
              <a:rPr lang="en-US" dirty="0"/>
              <a:t>is placed </a:t>
            </a:r>
            <a:r>
              <a:rPr lang="en-US" dirty="0" smtClean="0"/>
              <a:t>(</a:t>
            </a:r>
            <a:r>
              <a:rPr lang="en-US" dirty="0"/>
              <a:t>like a sidebar</a:t>
            </a:r>
            <a:r>
              <a:rPr lang="en-US" dirty="0" smtClean="0"/>
              <a:t>)</a:t>
            </a:r>
            <a:endParaRPr lang="en-US" altLang="en-US" sz="22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details&gt;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dirty="0" smtClean="0"/>
              <a:t>Defines </a:t>
            </a:r>
            <a:r>
              <a:rPr lang="en-US" dirty="0"/>
              <a:t>additional details that the user can view or </a:t>
            </a:r>
            <a:r>
              <a:rPr lang="en-US" dirty="0" smtClean="0"/>
              <a:t>hide</a:t>
            </a:r>
            <a:endParaRPr lang="en-US" altLang="en-US" sz="2200" dirty="0" smtClean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ts val="2400"/>
              </a:lnSpc>
              <a:buFontTx/>
              <a:buChar char="•"/>
            </a:pPr>
            <a:r>
              <a:rPr lang="en-US" altLang="en-US" sz="2200" b="1" dirty="0" smtClean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figure&gt; and &lt;</a:t>
            </a:r>
            <a:r>
              <a:rPr lang="en-US" altLang="en-US" sz="22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en-US" altLang="en-US" sz="2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sz="22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2400"/>
              </a:lnSpc>
            </a:pPr>
            <a:r>
              <a:rPr lang="en-US" dirty="0" smtClean="0"/>
              <a:t>&lt;</a:t>
            </a:r>
            <a:r>
              <a:rPr lang="en-US" dirty="0"/>
              <a:t>figure&gt;</a:t>
            </a:r>
          </a:p>
          <a:p>
            <a:pPr lvl="1">
              <a:lnSpc>
                <a:spcPts val="2400"/>
              </a:lnSpc>
            </a:pPr>
            <a:r>
              <a:rPr lang="en-US" dirty="0"/>
              <a:t>	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="lake.jpg" alt="Lake" width="304" height="228"&gt;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dirty="0"/>
              <a:t>      &lt;</a:t>
            </a:r>
            <a:r>
              <a:rPr lang="en-US" dirty="0" err="1"/>
              <a:t>figcaption</a:t>
            </a:r>
            <a:r>
              <a:rPr lang="en-US" dirty="0"/>
              <a:t>&gt;Fig1. - Bass Lake, Indiana.&lt;/</a:t>
            </a:r>
            <a:r>
              <a:rPr lang="en-US" dirty="0" err="1"/>
              <a:t>figcaption</a:t>
            </a:r>
            <a:r>
              <a:rPr lang="en-US" dirty="0"/>
              <a:t>&gt;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dirty="0"/>
              <a:t>&lt;/</a:t>
            </a:r>
            <a:r>
              <a:rPr lang="en-US" dirty="0" smtClean="0"/>
              <a:t>figure&gt;</a:t>
            </a:r>
            <a:endParaRPr lang="en-US" altLang="en-US" sz="2200" dirty="0">
              <a:solidFill>
                <a:srgbClr val="25252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219200" y="139889"/>
            <a:ext cx="7756525" cy="691024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 kern="1200" spc="-50">
                <a:solidFill>
                  <a:srgbClr val="40404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anose="020F0302020204030204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solidFill>
                  <a:schemeClr val="tx2">
                    <a:satMod val="130000"/>
                  </a:schemeClr>
                </a:solidFill>
              </a:rPr>
              <a:t>Semantic Elements in HTML5</a:t>
            </a:r>
            <a:endParaRPr lang="en-US" sz="4400" i="1" dirty="0" smtClean="0">
              <a:solidFill>
                <a:schemeClr val="tx2">
                  <a:satMod val="13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-1" y="7620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" y="803773"/>
            <a:ext cx="9143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A semantic element </a:t>
            </a:r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describes </a:t>
            </a: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its meaning to both the browser and the developer</a:t>
            </a:r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  <a:r>
              <a:rPr lang="en-US" sz="1600" b="1" dirty="0" smtClean="0">
                <a:solidFill>
                  <a:srgbClr val="00B050"/>
                </a:solidFill>
                <a:latin typeface="Verdana" panose="020B0604030504040204" pitchFamily="34" charset="0"/>
              </a:rPr>
              <a:t>Non-semantic</a:t>
            </a:r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elements like </a:t>
            </a: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&lt;div&gt; and &lt;span&gt; </a:t>
            </a:r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have no intrinsic meaning, which makes </a:t>
            </a: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it impossible for search engines to identify the correct web page content</a:t>
            </a:r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. </a:t>
            </a:r>
            <a:r>
              <a:rPr lang="en-US" sz="1600" b="1" dirty="0" smtClean="0">
                <a:solidFill>
                  <a:srgbClr val="00B050"/>
                </a:solidFill>
                <a:latin typeface="Verdana" panose="020B0604030504040204" pitchFamily="34" charset="0"/>
              </a:rPr>
              <a:t>Semantic</a:t>
            </a:r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elements like &lt;header</a:t>
            </a: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&gt; &lt;footer&gt; &lt;</a:t>
            </a:r>
            <a:r>
              <a:rPr lang="en-US" sz="1600" dirty="0" err="1">
                <a:solidFill>
                  <a:srgbClr val="000000"/>
                </a:solidFill>
                <a:latin typeface="Verdana" panose="020B0604030504040204" pitchFamily="34" charset="0"/>
              </a:rPr>
              <a:t>nav</a:t>
            </a:r>
            <a:r>
              <a:rPr lang="en-US" sz="1600" dirty="0">
                <a:solidFill>
                  <a:srgbClr val="000000"/>
                </a:solidFill>
                <a:latin typeface="Verdana" panose="020B0604030504040204" pitchFamily="34" charset="0"/>
              </a:rPr>
              <a:t>&gt; &lt;section&gt; &lt;</a:t>
            </a:r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aside&gt; do have intrinsic meaning, which makes searches easier and brings a </a:t>
            </a:r>
            <a:r>
              <a:rPr lang="en-US" sz="1600" u="sng" dirty="0">
                <a:solidFill>
                  <a:srgbClr val="00B050"/>
                </a:solidFill>
                <a:latin typeface="Verdana" panose="020B0604030504040204" pitchFamily="34" charset="0"/>
              </a:rPr>
              <a:t>Semantic </a:t>
            </a:r>
            <a:r>
              <a:rPr lang="en-US" sz="1600" u="sng" dirty="0" smtClean="0">
                <a:solidFill>
                  <a:srgbClr val="00B050"/>
                </a:solidFill>
                <a:latin typeface="Verdana" panose="020B0604030504040204" pitchFamily="34" charset="0"/>
              </a:rPr>
              <a:t>Web</a:t>
            </a:r>
            <a:r>
              <a:rPr lang="en-US" sz="16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 closer. </a:t>
            </a:r>
          </a:p>
        </p:txBody>
      </p:sp>
    </p:spTree>
    <p:extLst>
      <p:ext uri="{BB962C8B-B14F-4D97-AF65-F5344CB8AC3E}">
        <p14:creationId xmlns:p14="http://schemas.microsoft.com/office/powerpoint/2010/main" val="273389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447800"/>
            <a:ext cx="8766175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3124201" y="0"/>
            <a:ext cx="6019800" cy="9144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Three Column Page Layout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84175" y="5243763"/>
            <a:ext cx="8429625" cy="1143001"/>
          </a:xfrm>
        </p:spPr>
        <p:txBody>
          <a:bodyPr rtlCol="0">
            <a:normAutofit/>
          </a:bodyPr>
          <a:lstStyle/>
          <a:p>
            <a:pPr marL="69850" indent="0" fontAlgn="auto">
              <a:lnSpc>
                <a:spcPct val="80000"/>
              </a:lnSpc>
              <a:buFont typeface="Wingdings 3" panose="05040102010807070707" pitchFamily="18" charset="2"/>
              <a:buNone/>
              <a:defRPr/>
            </a:pP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A common web page layout consists of a header across the top of the page with three columns below: </a:t>
            </a:r>
            <a:b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</a:br>
            <a:r>
              <a:rPr 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navigation, content, and sidebar.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cs typeface="Times New Roman" pitchFamily="18" charset="0"/>
            </a:endParaRPr>
          </a:p>
        </p:txBody>
      </p:sp>
      <p:pic>
        <p:nvPicPr>
          <p:cNvPr id="21512" name="Picture 8" descr="Figure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5043" y="1292391"/>
            <a:ext cx="5273578" cy="32656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786689"/>
            <a:ext cx="310038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Callout 9"/>
          <p:cNvSpPr/>
          <p:nvPr/>
        </p:nvSpPr>
        <p:spPr>
          <a:xfrm>
            <a:off x="457200" y="369971"/>
            <a:ext cx="1600200" cy="1219200"/>
          </a:xfrm>
          <a:prstGeom prst="wedgeEllipseCallout">
            <a:avLst>
              <a:gd name="adj1" fmla="val 87667"/>
              <a:gd name="adj2" fmla="val 109870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i="1" dirty="0" smtClean="0">
                <a:solidFill>
                  <a:schemeClr val="tx1"/>
                </a:solidFill>
              </a:rPr>
              <a:t>aside</a:t>
            </a:r>
            <a:r>
              <a:rPr lang="en-US" sz="1600" b="1" dirty="0" smtClean="0">
                <a:solidFill>
                  <a:schemeClr val="tx1"/>
                </a:solidFill>
              </a:rPr>
              <a:t> is an HTML5 semantic element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6134101" y="811725"/>
            <a:ext cx="1257300" cy="719403"/>
          </a:xfrm>
          <a:prstGeom prst="wedgeEllipseCallout">
            <a:avLst>
              <a:gd name="adj1" fmla="val 119157"/>
              <a:gd name="adj2" fmla="val 62697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i="1" dirty="0" smtClean="0">
                <a:solidFill>
                  <a:schemeClr val="tx1"/>
                </a:solidFill>
              </a:rPr>
              <a:t>ARIA </a:t>
            </a:r>
            <a:r>
              <a:rPr lang="en-US" sz="1600" b="1" dirty="0" smtClean="0">
                <a:solidFill>
                  <a:schemeClr val="tx1"/>
                </a:solidFill>
              </a:rPr>
              <a:t>element</a:t>
            </a:r>
            <a:endParaRPr lang="en-US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357534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-15240" y="191773"/>
            <a:ext cx="8831262" cy="609600"/>
          </a:xfrm>
        </p:spPr>
        <p:txBody>
          <a:bodyPr>
            <a:normAutofit fontScale="90000"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Three Column Page Layout, </a:t>
            </a:r>
            <a:r>
              <a:rPr lang="en-US" sz="2200" dirty="0" smtClean="0">
                <a:solidFill>
                  <a:schemeClr val="tx2">
                    <a:satMod val="130000"/>
                  </a:schemeClr>
                </a:solidFill>
              </a:rPr>
              <a:t>cont.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idx="1"/>
          </p:nvPr>
        </p:nvSpPr>
        <p:spPr>
          <a:xfrm>
            <a:off x="4572000" y="714816"/>
            <a:ext cx="4396422" cy="6187557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3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HTML Coding </a:t>
            </a:r>
            <a:r>
              <a:rPr lang="en-US" altLang="en-US" sz="2300" b="1" dirty="0">
                <a:solidFill>
                  <a:srgbClr val="00B050"/>
                </a:solidFill>
                <a:cs typeface="Times New Roman" panose="02020603050405020304" pitchFamily="18" charset="0"/>
              </a:rPr>
              <a:t>S</a:t>
            </a:r>
            <a:r>
              <a:rPr lang="en-US" altLang="en-US" sz="2300" b="1" dirty="0" smtClean="0">
                <a:solidFill>
                  <a:srgbClr val="00B050"/>
                </a:solidFill>
                <a:cs typeface="Times New Roman" panose="02020603050405020304" pitchFamily="18" charset="0"/>
              </a:rPr>
              <a:t>equence: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800" b="1" dirty="0" smtClean="0">
              <a:solidFill>
                <a:srgbClr val="00B050"/>
              </a:solidFill>
              <a:cs typeface="Times New Roman" panose="02020603050405020304" pitchFamily="18" charset="0"/>
            </a:endParaRPr>
          </a:p>
          <a:p>
            <a: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b="1" dirty="0" smtClean="0">
                <a:cs typeface="Times New Roman" panose="02020603050405020304" pitchFamily="18" charset="0"/>
              </a:rPr>
              <a:t>Body</a:t>
            </a:r>
          </a:p>
          <a:p>
            <a: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dirty="0" smtClean="0">
                <a:cs typeface="Times New Roman" panose="02020603050405020304" pitchFamily="18" charset="0"/>
              </a:rPr>
              <a:t>Background color if desired</a:t>
            </a:r>
            <a:endParaRPr lang="en-US" altLang="en-US" sz="2150" dirty="0">
              <a:cs typeface="Times New Roman" panose="02020603050405020304" pitchFamily="18" charset="0"/>
            </a:endParaRP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800" dirty="0">
              <a:cs typeface="Times New Roman" panose="02020603050405020304" pitchFamily="18" charset="0"/>
            </a:endParaRPr>
          </a:p>
          <a:p>
            <a: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b="1" dirty="0" smtClean="0">
                <a:cs typeface="Times New Roman" panose="02020603050405020304" pitchFamily="18" charset="0"/>
              </a:rPr>
              <a:t>div for wrapper (container)         </a:t>
            </a:r>
            <a:r>
              <a:rPr lang="en-US" altLang="en-US" sz="2150" dirty="0" smtClean="0">
                <a:cs typeface="Times New Roman" panose="02020603050405020304" pitchFamily="18" charset="0"/>
              </a:rPr>
              <a:t> background &amp; text color,  font typeface, and a minimum width:960px;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en-US" sz="800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b="1" dirty="0" smtClean="0">
                <a:cs typeface="Times New Roman" panose="02020603050405020304" pitchFamily="18" charset="0"/>
              </a:rPr>
              <a:t>header  </a:t>
            </a:r>
          </a:p>
          <a:p>
            <a:pPr marL="0" lvl="1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dirty="0" smtClean="0">
                <a:cs typeface="Times New Roman" panose="02020603050405020304" pitchFamily="18" charset="0"/>
              </a:rPr>
              <a:t>    background image, height, etc.;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800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b="1" dirty="0" smtClean="0">
                <a:cs typeface="Times New Roman" panose="02020603050405020304" pitchFamily="18" charset="0"/>
              </a:rPr>
              <a:t>left-column (</a:t>
            </a:r>
            <a:r>
              <a:rPr lang="en-US" altLang="en-US" sz="2150" b="1" dirty="0" err="1" smtClean="0">
                <a:cs typeface="Times New Roman" panose="02020603050405020304" pitchFamily="18" charset="0"/>
              </a:rPr>
              <a:t>nav</a:t>
            </a:r>
            <a:r>
              <a:rPr lang="en-US" altLang="en-US" sz="2150" b="1" dirty="0" smtClean="0">
                <a:cs typeface="Times New Roman" panose="02020603050405020304" pitchFamily="18" charset="0"/>
              </a:rPr>
              <a:t>)</a:t>
            </a:r>
          </a:p>
          <a:p>
            <a:pPr marL="0" lvl="1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dirty="0">
                <a:cs typeface="Times New Roman" panose="02020603050405020304" pitchFamily="18" charset="0"/>
              </a:rPr>
              <a:t> </a:t>
            </a:r>
            <a:r>
              <a:rPr lang="en-US" altLang="en-US" sz="2150" dirty="0" smtClean="0">
                <a:cs typeface="Times New Roman" panose="02020603050405020304" pitchFamily="18" charset="0"/>
              </a:rPr>
              <a:t>   float: left; width:150px;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800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b="1" dirty="0">
                <a:cs typeface="Times New Roman" panose="02020603050405020304" pitchFamily="18" charset="0"/>
              </a:rPr>
              <a:t>r</a:t>
            </a:r>
            <a:r>
              <a:rPr lang="en-US" altLang="en-US" sz="2150" b="1" dirty="0" smtClean="0">
                <a:cs typeface="Times New Roman" panose="02020603050405020304" pitchFamily="18" charset="0"/>
              </a:rPr>
              <a:t>ight-column content (aside)</a:t>
            </a:r>
          </a:p>
          <a:p>
            <a:pPr marL="0" lvl="1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dirty="0">
                <a:cs typeface="Times New Roman" panose="02020603050405020304" pitchFamily="18" charset="0"/>
              </a:rPr>
              <a:t> </a:t>
            </a:r>
            <a:r>
              <a:rPr lang="en-US" altLang="en-US" sz="2150" dirty="0" smtClean="0">
                <a:cs typeface="Times New Roman" panose="02020603050405020304" pitchFamily="18" charset="0"/>
              </a:rPr>
              <a:t>   float: right; width: 200px;</a:t>
            </a:r>
            <a:r>
              <a:rPr lang="en-US" altLang="en-US" sz="2200" dirty="0" smtClean="0">
                <a:cs typeface="Times New Roman" panose="02020603050405020304" pitchFamily="18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800" dirty="0" smtClean="0">
              <a:cs typeface="Times New Roman" panose="02020603050405020304" pitchFamily="18" charset="0"/>
            </a:endParaRPr>
          </a:p>
          <a:p>
            <a:pPr marL="0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b="1" dirty="0">
                <a:cs typeface="Times New Roman" panose="02020603050405020304" pitchFamily="18" charset="0"/>
              </a:rPr>
              <a:t>c</a:t>
            </a:r>
            <a:r>
              <a:rPr lang="en-US" altLang="en-US" sz="2150" b="1" dirty="0" smtClean="0">
                <a:cs typeface="Times New Roman" panose="02020603050405020304" pitchFamily="18" charset="0"/>
              </a:rPr>
              <a:t>enter column (main)</a:t>
            </a:r>
          </a:p>
          <a:p>
            <a:pPr marL="0" lvl="1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dirty="0">
                <a:cs typeface="Times New Roman" panose="02020603050405020304" pitchFamily="18" charset="0"/>
              </a:rPr>
              <a:t> </a:t>
            </a:r>
            <a:r>
              <a:rPr lang="en-US" altLang="en-US" sz="2150" dirty="0" smtClean="0">
                <a:cs typeface="Times New Roman" panose="02020603050405020304" pitchFamily="18" charset="0"/>
              </a:rPr>
              <a:t>   Uses the remaining screen room </a:t>
            </a:r>
          </a:p>
          <a:p>
            <a:pPr marL="0" lvl="1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dirty="0" smtClean="0">
                <a:cs typeface="Times New Roman" panose="02020603050405020304" pitchFamily="18" charset="0"/>
              </a:rPr>
              <a:t>        after the floating columns display</a:t>
            </a:r>
          </a:p>
          <a:p>
            <a:pPr marL="0" lvl="1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dirty="0">
                <a:cs typeface="Times New Roman" panose="02020603050405020304" pitchFamily="18" charset="0"/>
              </a:rPr>
              <a:t> </a:t>
            </a:r>
            <a:r>
              <a:rPr lang="en-US" altLang="en-US" sz="2150" dirty="0" smtClean="0">
                <a:cs typeface="Times New Roman" panose="02020603050405020304" pitchFamily="18" charset="0"/>
              </a:rPr>
              <a:t>   </a:t>
            </a:r>
            <a:r>
              <a:rPr lang="en-US" altLang="en-US" sz="2150" dirty="0" smtClean="0"/>
              <a:t>margin: 0 210px 0 160px;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800" b="1" dirty="0" smtClean="0"/>
          </a:p>
          <a:p>
            <a:pPr marL="0" lvl="1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b="1" dirty="0" smtClean="0"/>
              <a:t>footer – clears the </a:t>
            </a:r>
            <a:r>
              <a:rPr lang="en-US" altLang="en-US" sz="2150" b="1" dirty="0" err="1" smtClean="0"/>
              <a:t>nav</a:t>
            </a:r>
            <a:r>
              <a:rPr lang="en-US" altLang="en-US" sz="2150" b="1" dirty="0" smtClean="0"/>
              <a:t> &amp; aside floats</a:t>
            </a:r>
          </a:p>
          <a:p>
            <a:pPr marL="0" lvl="1" indent="0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150" dirty="0" smtClean="0"/>
              <a:t>    clear: both;</a:t>
            </a:r>
          </a:p>
        </p:txBody>
      </p:sp>
      <p:pic>
        <p:nvPicPr>
          <p:cNvPr id="9" name="Picture 8" descr="Figure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9" y="4207511"/>
            <a:ext cx="4036503" cy="24980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" y="1010286"/>
            <a:ext cx="3327400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29846" y="685800"/>
            <a:ext cx="9114154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96468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543030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 rotWithShape="1">
          <a:blip r:embed="rId3"/>
          <a:srcRect l="29695" t="26396" r="31329" b="24366"/>
          <a:stretch/>
        </p:blipFill>
        <p:spPr bwMode="auto">
          <a:xfrm>
            <a:off x="990600" y="685800"/>
            <a:ext cx="7467600" cy="5562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46831160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295400"/>
            <a:ext cx="8004175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79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971800" y="228600"/>
            <a:ext cx="5470525" cy="769938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mtClean="0">
                <a:solidFill>
                  <a:schemeClr val="tx2">
                    <a:satMod val="130000"/>
                  </a:schemeClr>
                </a:solidFill>
              </a:rPr>
              <a:t>CSS Debugging Tips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idx="1"/>
          </p:nvPr>
        </p:nvSpPr>
        <p:spPr>
          <a:xfrm>
            <a:off x="76201" y="1295400"/>
            <a:ext cx="8994774" cy="5067300"/>
          </a:xfrm>
        </p:spPr>
        <p:txBody>
          <a:bodyPr/>
          <a:lstStyle/>
          <a:p>
            <a:pPr eaLnBrk="1" hangingPunct="1"/>
            <a:r>
              <a:rPr lang="en-US" altLang="en-US" sz="2600" dirty="0" smtClean="0"/>
              <a:t>-Manually check syntax errors</a:t>
            </a:r>
          </a:p>
          <a:p>
            <a:pPr eaLnBrk="1" hangingPunct="1"/>
            <a:r>
              <a:rPr lang="en-US" altLang="en-US" sz="2600" dirty="0" smtClean="0"/>
              <a:t>-Use W3C CSS Validator to check  syntax errors</a:t>
            </a:r>
          </a:p>
          <a:p>
            <a:pPr marL="200025" lvl="1" indent="0" eaLnBrk="1" hangingPunct="1">
              <a:buNone/>
            </a:pPr>
            <a:r>
              <a:rPr lang="en-US" altLang="en-US" sz="2400" dirty="0" smtClean="0"/>
              <a:t>    --http://jigsaw.w3.org/css-validator/</a:t>
            </a:r>
          </a:p>
          <a:p>
            <a:pPr eaLnBrk="1" hangingPunct="1"/>
            <a:r>
              <a:rPr lang="en-US" altLang="en-US" sz="2600" dirty="0" smtClean="0"/>
              <a:t>-Configure temporary background colors</a:t>
            </a:r>
          </a:p>
          <a:p>
            <a:pPr eaLnBrk="1" hangingPunct="1"/>
            <a:r>
              <a:rPr lang="en-US" altLang="en-US" sz="2600" dirty="0" smtClean="0"/>
              <a:t>-Configure temporary borders</a:t>
            </a:r>
          </a:p>
          <a:p>
            <a:pPr eaLnBrk="1" hangingPunct="1"/>
            <a:r>
              <a:rPr lang="en-US" altLang="en-US" sz="2600" dirty="0" smtClean="0"/>
              <a:t>-Use CSS comments to find unexpected renderings</a:t>
            </a:r>
          </a:p>
          <a:p>
            <a:pPr lvl="1" eaLnBrk="1" hangingPunct="1">
              <a:buFont typeface="Verdana" panose="020B0604030504040204" pitchFamily="34" charset="0"/>
              <a:buNone/>
            </a:pPr>
            <a:r>
              <a:rPr lang="en-US" altLang="en-US" sz="2400" dirty="0" smtClean="0"/>
              <a:t>    --/*</a:t>
            </a:r>
            <a:r>
              <a:rPr lang="en-US" altLang="en-US" sz="2000" dirty="0" smtClean="0"/>
              <a:t> </a:t>
            </a:r>
            <a:r>
              <a:rPr lang="en-US" altLang="en-US" sz="2400" dirty="0" smtClean="0"/>
              <a:t>the browser ignores this code */</a:t>
            </a:r>
          </a:p>
          <a:p>
            <a:pPr eaLnBrk="1" hangingPunct="1"/>
            <a:r>
              <a:rPr lang="en-US" altLang="en-US" sz="2600" dirty="0" smtClean="0"/>
              <a:t>-Don’t expect your pages to look exactly the same in all browsers!</a:t>
            </a:r>
          </a:p>
          <a:p>
            <a:pPr eaLnBrk="1" hangingPunct="1"/>
            <a:r>
              <a:rPr lang="en-US" altLang="en-US" sz="2600" dirty="0" smtClean="0"/>
              <a:t>-Be patient!</a:t>
            </a:r>
          </a:p>
          <a:p>
            <a:pPr eaLnBrk="1" hangingPunct="1">
              <a:buFontTx/>
              <a:buNone/>
            </a:pPr>
            <a:endParaRPr lang="en-US" altLang="en-US" sz="2400" dirty="0" smtClean="0"/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613775" y="6305550"/>
            <a:ext cx="4572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264CEDF-FF3F-4A1C-BC38-E42544594A55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28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295400"/>
            <a:ext cx="8004175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79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971800" y="228600"/>
            <a:ext cx="5470525" cy="769938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Your Turn!</a:t>
            </a:r>
          </a:p>
        </p:txBody>
      </p:sp>
      <p:sp>
        <p:nvSpPr>
          <p:cNvPr id="56324" name="Rectangle 1027"/>
          <p:cNvSpPr>
            <a:spLocks noGrp="1" noChangeArrowheads="1"/>
          </p:cNvSpPr>
          <p:nvPr>
            <p:ph idx="1"/>
          </p:nvPr>
        </p:nvSpPr>
        <p:spPr>
          <a:xfrm>
            <a:off x="1143000" y="1390651"/>
            <a:ext cx="7086599" cy="3160379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Open the exercise 5 </a:t>
            </a:r>
            <a:r>
              <a:rPr lang="en-US" altLang="en-US" sz="3600" dirty="0" err="1" smtClean="0"/>
              <a:t>docx</a:t>
            </a:r>
            <a:r>
              <a:rPr lang="en-US" altLang="en-US" sz="3600" dirty="0" smtClean="0"/>
              <a:t> file and follow instructions.  </a:t>
            </a:r>
          </a:p>
          <a:p>
            <a:pPr eaLnBrk="1" hangingPunct="1"/>
            <a:r>
              <a:rPr lang="en-US" altLang="en-US" sz="3600" dirty="0" smtClean="0"/>
              <a:t>The exercise will provide practice using the float </a:t>
            </a:r>
            <a:r>
              <a:rPr lang="en-US" altLang="en-US" sz="3600" dirty="0"/>
              <a:t>element (</a:t>
            </a:r>
            <a:r>
              <a:rPr lang="en-US" altLang="en-US" sz="3600" dirty="0" smtClean="0"/>
              <a:t>along with others) in </a:t>
            </a:r>
            <a:r>
              <a:rPr lang="en-US" altLang="en-US" sz="3600" smtClean="0"/>
              <a:t>a 3-column </a:t>
            </a:r>
            <a:r>
              <a:rPr lang="en-US" altLang="en-US" sz="3600" dirty="0" smtClean="0"/>
              <a:t>page layout.</a:t>
            </a:r>
          </a:p>
          <a:p>
            <a:pPr eaLnBrk="1" hangingPunct="1"/>
            <a:endParaRPr lang="en-US" altLang="en-US" sz="2600" dirty="0" smtClean="0"/>
          </a:p>
        </p:txBody>
      </p:sp>
      <p:sp>
        <p:nvSpPr>
          <p:cNvPr id="56325" name="Slide Number Placeholder 5"/>
          <p:cNvSpPr>
            <a:spLocks noGrp="1"/>
          </p:cNvSpPr>
          <p:nvPr>
            <p:ph type="sldNum" sz="quarter" idx="11"/>
          </p:nvPr>
        </p:nvSpPr>
        <p:spPr bwMode="auto">
          <a:xfrm>
            <a:off x="8613775" y="6305550"/>
            <a:ext cx="4572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264CEDF-FF3F-4A1C-BC38-E42544594A55}" type="slidenum">
              <a:rPr lang="en-US" altLang="en-US" sz="1100" smtClean="0">
                <a:solidFill>
                  <a:srgbClr val="4D4D4D"/>
                </a:solidFill>
                <a:latin typeface="Times New Roman" panose="02020603050405020304" pitchFamily="18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29</a:t>
            </a:fld>
            <a:endParaRPr lang="en-US" altLang="en-US" sz="1100" smtClean="0">
              <a:solidFill>
                <a:srgbClr val="4D4D4D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1215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906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Configure Margin with CSS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610600" cy="4953000"/>
          </a:xfrm>
        </p:spPr>
        <p:txBody>
          <a:bodyPr rtlCol="0">
            <a:normAutofit/>
          </a:bodyPr>
          <a:lstStyle/>
          <a:p>
            <a:pPr marL="384048" lvl="1" indent="-182880" eaLnBrk="1" fontAlgn="auto" hangingPunct="1"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margin property</a:t>
            </a:r>
          </a:p>
          <a:p>
            <a:pPr marL="384048" lvl="1" indent="-182880" eaLnBrk="1" fontAlgn="auto" hangingPunct="1"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Related properties:</a:t>
            </a:r>
          </a:p>
          <a:p>
            <a:pPr marL="566928" lvl="2" indent="-182880" eaLnBrk="1" fontAlgn="auto" hangingPunct="1">
              <a:defRPr/>
            </a:pPr>
            <a:r>
              <a:rPr lang="en-US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margin-top, margin-right, margin-bottom, margin-left</a:t>
            </a:r>
          </a:p>
          <a:p>
            <a:pPr marL="384048" lvl="1" indent="-182880" eaLnBrk="1" fontAlgn="auto" hangingPunct="1"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Configures empty space between the element and adjacent elements</a:t>
            </a:r>
          </a:p>
          <a:p>
            <a:pPr marL="91440" indent="-91440" eaLnBrk="1" fontAlgn="auto" hangingPunct="1">
              <a:defRPr/>
            </a:pPr>
            <a:endParaRPr lang="en-US" sz="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eaLnBrk="1" fontAlgn="auto" hangingPunct="1">
              <a:defRPr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84048" lvl="1" indent="-182880" eaLnBrk="1" fontAlgn="auto" hangingPunct="1"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Syntax examples</a:t>
            </a:r>
          </a:p>
          <a:p>
            <a:pPr marL="566928" lvl="2" indent="-182880" eaLnBrk="1" fontAlgn="auto" hangingPunct="1">
              <a:buFont typeface="Wingdings 2" pitchFamily="18" charset="2"/>
              <a:buNone/>
              <a:defRPr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h1 { margin: 0; }</a:t>
            </a:r>
          </a:p>
          <a:p>
            <a:pPr marL="566928" lvl="2" indent="-182880" eaLnBrk="1" fontAlgn="auto" hangingPunct="1">
              <a:buFont typeface="Wingdings 2" pitchFamily="18" charset="2"/>
              <a:buNone/>
              <a:defRPr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h1 { margin: 2em 5em; }</a:t>
            </a:r>
          </a:p>
          <a:p>
            <a:pPr marL="566928" lvl="2" indent="-182880" eaLnBrk="1" fontAlgn="auto" hangingPunct="1">
              <a:buFont typeface="Wingdings 2" pitchFamily="18" charset="2"/>
              <a:buNone/>
              <a:defRPr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h1 { margin:  10px 30cm 20in; }</a:t>
            </a:r>
          </a:p>
          <a:p>
            <a:pPr marL="566928" lvl="2" indent="-182880" eaLnBrk="1" fontAlgn="auto" hangingPunct="1">
              <a:buFont typeface="Wingdings 2" pitchFamily="18" charset="2"/>
              <a:buNone/>
              <a:defRPr/>
            </a:pP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h1 { margin:  2%  3%  0  3%; }</a:t>
            </a:r>
            <a:endParaRPr lang="en-US" sz="2800" b="1" dirty="0" smtClean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9" name="Picture 7" descr="Figure7.14.tif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276599"/>
            <a:ext cx="2579873" cy="207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3541067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What do these examples mean?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5110163" y="190500"/>
            <a:ext cx="3800475" cy="7620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Normal Flow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0" y="1031875"/>
            <a:ext cx="9144000" cy="838200"/>
          </a:xfrm>
        </p:spPr>
        <p:txBody>
          <a:bodyPr/>
          <a:lstStyle/>
          <a:p>
            <a:pPr algn="ctr" eaLnBrk="1" hangingPunct="1"/>
            <a:r>
              <a:rPr lang="en-US" altLang="en-US" sz="2800" dirty="0" smtClean="0"/>
              <a:t>Browsers by default display elements in the order they are coded in the web page document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8" name="Picture 7" descr="Figure8.1.tif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35474" y="2161376"/>
            <a:ext cx="2133600" cy="3200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 descr="Figure8.2.tif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6800" y="2320137"/>
            <a:ext cx="2133600" cy="25908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cxnSp>
        <p:nvCxnSpPr>
          <p:cNvPr id="6" name="Straight Connector 5"/>
          <p:cNvCxnSpPr/>
          <p:nvPr/>
        </p:nvCxnSpPr>
        <p:spPr>
          <a:xfrm>
            <a:off x="0" y="914400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0" name="TextBox 1"/>
          <p:cNvSpPr txBox="1">
            <a:spLocks noChangeArrowheads="1"/>
          </p:cNvSpPr>
          <p:nvPr/>
        </p:nvSpPr>
        <p:spPr bwMode="auto">
          <a:xfrm>
            <a:off x="188912" y="2611438"/>
            <a:ext cx="2478087" cy="281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dirty="0"/>
              <a:t>  </a:t>
            </a:r>
            <a:r>
              <a:rPr lang="en-US" altLang="en-US" b="1" dirty="0"/>
              <a:t>In Sequence:</a:t>
            </a:r>
          </a:p>
          <a:p>
            <a:r>
              <a:rPr lang="en-US" altLang="en-US" sz="900" dirty="0"/>
              <a:t> </a:t>
            </a:r>
          </a:p>
          <a:p>
            <a:r>
              <a:rPr lang="en-US" altLang="en-US" dirty="0">
                <a:solidFill>
                  <a:schemeClr val="accent4">
                    <a:lumMod val="75000"/>
                  </a:schemeClr>
                </a:solidFill>
              </a:rPr>
              <a:t>&lt;</a:t>
            </a:r>
            <a:r>
              <a:rPr lang="en-US" altLang="en-US" dirty="0" smtClean="0">
                <a:solidFill>
                  <a:schemeClr val="accent4">
                    <a:lumMod val="75000"/>
                  </a:schemeClr>
                </a:solidFill>
              </a:rPr>
              <a:t>div&gt;</a:t>
            </a:r>
            <a:r>
              <a:rPr lang="en-US" altLang="en-US" dirty="0" smtClean="0"/>
              <a:t>This is the</a:t>
            </a:r>
          </a:p>
          <a:p>
            <a:r>
              <a:rPr lang="en-US" altLang="en-US" dirty="0"/>
              <a:t> </a:t>
            </a:r>
            <a:r>
              <a:rPr lang="en-US" altLang="en-US" dirty="0" smtClean="0"/>
              <a:t>      first box… </a:t>
            </a:r>
            <a:r>
              <a:rPr lang="en-US" altLang="en-US" dirty="0">
                <a:solidFill>
                  <a:schemeClr val="accent4">
                    <a:lumMod val="75000"/>
                  </a:schemeClr>
                </a:solidFill>
              </a:rPr>
              <a:t>&lt;/div&gt;</a:t>
            </a:r>
          </a:p>
          <a:p>
            <a:r>
              <a:rPr lang="en-US" altLang="en-US" dirty="0">
                <a:solidFill>
                  <a:srgbClr val="7030A0"/>
                </a:solidFill>
              </a:rPr>
              <a:t>&lt;</a:t>
            </a:r>
            <a:r>
              <a:rPr lang="en-US" altLang="en-US" dirty="0" smtClean="0">
                <a:solidFill>
                  <a:srgbClr val="7030A0"/>
                </a:solidFill>
              </a:rPr>
              <a:t>div&gt;</a:t>
            </a:r>
            <a:r>
              <a:rPr lang="en-US" altLang="en-US" dirty="0" smtClean="0"/>
              <a:t>This </a:t>
            </a:r>
            <a:r>
              <a:rPr lang="en-US" altLang="en-US" dirty="0"/>
              <a:t>is the</a:t>
            </a:r>
          </a:p>
          <a:p>
            <a:r>
              <a:rPr lang="en-US" altLang="en-US" dirty="0"/>
              <a:t>       </a:t>
            </a:r>
            <a:r>
              <a:rPr lang="en-US" altLang="en-US" dirty="0" smtClean="0"/>
              <a:t>second box… </a:t>
            </a:r>
            <a:r>
              <a:rPr lang="en-US" altLang="en-US" dirty="0">
                <a:solidFill>
                  <a:srgbClr val="7030A0"/>
                </a:solidFill>
              </a:rPr>
              <a:t>&lt;/div&gt;</a:t>
            </a:r>
          </a:p>
        </p:txBody>
      </p:sp>
      <p:sp>
        <p:nvSpPr>
          <p:cNvPr id="23561" name="TextBox 9"/>
          <p:cNvSpPr txBox="1">
            <a:spLocks noChangeArrowheads="1"/>
          </p:cNvSpPr>
          <p:nvPr/>
        </p:nvSpPr>
        <p:spPr bwMode="auto">
          <a:xfrm>
            <a:off x="6985000" y="2063547"/>
            <a:ext cx="2133600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b="1" dirty="0"/>
              <a:t>Nested:</a:t>
            </a:r>
          </a:p>
          <a:p>
            <a:r>
              <a:rPr lang="en-US" altLang="en-US" sz="900" dirty="0"/>
              <a:t> </a:t>
            </a:r>
          </a:p>
          <a:p>
            <a:r>
              <a:rPr lang="en-US" altLang="en-US" dirty="0">
                <a:solidFill>
                  <a:schemeClr val="accent4">
                    <a:lumMod val="75000"/>
                  </a:schemeClr>
                </a:solidFill>
              </a:rPr>
              <a:t>&lt;</a:t>
            </a:r>
            <a:r>
              <a:rPr lang="en-US" altLang="en-US" dirty="0" smtClean="0">
                <a:solidFill>
                  <a:schemeClr val="accent4">
                    <a:lumMod val="75000"/>
                  </a:schemeClr>
                </a:solidFill>
              </a:rPr>
              <a:t>div&gt;</a:t>
            </a:r>
            <a:r>
              <a:rPr lang="en-US" altLang="en-US" dirty="0" smtClean="0"/>
              <a:t>This is</a:t>
            </a:r>
          </a:p>
          <a:p>
            <a:r>
              <a:rPr lang="en-US" altLang="en-US" dirty="0"/>
              <a:t> </a:t>
            </a:r>
            <a:r>
              <a:rPr lang="en-US" altLang="en-US" dirty="0" smtClean="0"/>
              <a:t>      the outer</a:t>
            </a:r>
          </a:p>
          <a:p>
            <a:r>
              <a:rPr lang="en-US" altLang="en-US" dirty="0"/>
              <a:t> </a:t>
            </a:r>
            <a:r>
              <a:rPr lang="en-US" altLang="en-US" dirty="0" smtClean="0"/>
              <a:t>      box...</a:t>
            </a:r>
            <a:endParaRPr lang="en-US" altLang="en-US" dirty="0"/>
          </a:p>
          <a:p>
            <a:r>
              <a:rPr lang="en-US" altLang="en-US" dirty="0"/>
              <a:t>    </a:t>
            </a:r>
            <a:r>
              <a:rPr lang="en-US" altLang="en-US" dirty="0">
                <a:solidFill>
                  <a:srgbClr val="7030A0"/>
                </a:solidFill>
              </a:rPr>
              <a:t>&lt;</a:t>
            </a:r>
            <a:r>
              <a:rPr lang="en-US" altLang="en-US" dirty="0" smtClean="0">
                <a:solidFill>
                  <a:srgbClr val="7030A0"/>
                </a:solidFill>
              </a:rPr>
              <a:t>div&gt;</a:t>
            </a:r>
            <a:r>
              <a:rPr lang="en-US" altLang="en-US" dirty="0" smtClean="0"/>
              <a:t>This</a:t>
            </a:r>
            <a:endParaRPr lang="en-US" altLang="en-US" dirty="0"/>
          </a:p>
          <a:p>
            <a:r>
              <a:rPr lang="en-US" altLang="en-US" dirty="0"/>
              <a:t>     </a:t>
            </a:r>
            <a:r>
              <a:rPr lang="en-US" altLang="en-US" dirty="0" smtClean="0"/>
              <a:t>  is </a:t>
            </a:r>
            <a:r>
              <a:rPr lang="en-US" altLang="en-US" dirty="0"/>
              <a:t>the </a:t>
            </a:r>
            <a:r>
              <a:rPr lang="en-US" altLang="en-US" dirty="0" smtClean="0"/>
              <a:t>inner</a:t>
            </a:r>
            <a:endParaRPr lang="en-US" altLang="en-US" dirty="0"/>
          </a:p>
          <a:p>
            <a:r>
              <a:rPr lang="en-US" altLang="en-US" dirty="0"/>
              <a:t>     </a:t>
            </a:r>
            <a:r>
              <a:rPr lang="en-US" altLang="en-US" dirty="0" smtClean="0"/>
              <a:t>  box</a:t>
            </a:r>
            <a:r>
              <a:rPr lang="en-US" altLang="en-US" dirty="0"/>
              <a:t>...</a:t>
            </a:r>
          </a:p>
          <a:p>
            <a:r>
              <a:rPr lang="en-US" altLang="en-US" dirty="0" smtClean="0"/>
              <a:t>    </a:t>
            </a:r>
            <a:r>
              <a:rPr lang="en-US" altLang="en-US" dirty="0">
                <a:solidFill>
                  <a:srgbClr val="7030A0"/>
                </a:solidFill>
              </a:rPr>
              <a:t>&lt;/div&gt;</a:t>
            </a:r>
          </a:p>
          <a:p>
            <a:r>
              <a:rPr lang="en-US" altLang="en-US" dirty="0"/>
              <a:t> </a:t>
            </a:r>
            <a:r>
              <a:rPr lang="en-US" altLang="en-US" dirty="0">
                <a:solidFill>
                  <a:schemeClr val="accent4">
                    <a:lumMod val="75000"/>
                  </a:schemeClr>
                </a:solidFill>
              </a:rPr>
              <a:t>&lt;/div&gt;  </a:t>
            </a:r>
          </a:p>
        </p:txBody>
      </p:sp>
      <p:sp>
        <p:nvSpPr>
          <p:cNvPr id="23562" name="TextBox 2"/>
          <p:cNvSpPr txBox="1">
            <a:spLocks noChangeArrowheads="1"/>
          </p:cNvSpPr>
          <p:nvPr/>
        </p:nvSpPr>
        <p:spPr bwMode="auto">
          <a:xfrm>
            <a:off x="1370013" y="5811838"/>
            <a:ext cx="7315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CSS provides properties to control placement of elements</a:t>
            </a:r>
          </a:p>
        </p:txBody>
      </p:sp>
      <p:sp>
        <p:nvSpPr>
          <p:cNvPr id="4" name="Oval Callout 3"/>
          <p:cNvSpPr/>
          <p:nvPr/>
        </p:nvSpPr>
        <p:spPr>
          <a:xfrm>
            <a:off x="113855" y="1699379"/>
            <a:ext cx="1716088" cy="719937"/>
          </a:xfrm>
          <a:prstGeom prst="wedgeEllipseCallout">
            <a:avLst>
              <a:gd name="adj1" fmla="val 99690"/>
              <a:gd name="adj2" fmla="val 130541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</a:rPr>
              <a:t>block elements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228600" y="2392362"/>
            <a:ext cx="3809056" cy="3170099"/>
          </a:xfrm>
          <a:prstGeom prst="rect">
            <a:avLst/>
          </a:prstGeom>
          <a:solidFill>
            <a:srgbClr val="D2E335"/>
          </a:solidFill>
          <a:ln>
            <a:noFill/>
          </a:ln>
          <a:ex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…</a:t>
            </a:r>
          </a:p>
          <a:p>
            <a:pPr eaLnBrk="1" hangingPunct="1"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#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yls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 {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float:right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;</a:t>
            </a:r>
          </a:p>
          <a:p>
            <a:pPr eaLnBrk="1" hangingPunct="1"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          margin: 0 0 5px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5px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;</a:t>
            </a:r>
          </a:p>
          <a:p>
            <a:pPr eaLnBrk="1" hangingPunct="1"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          border: 1px solid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#ff0000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;</a:t>
            </a:r>
          </a:p>
          <a:p>
            <a:pPr eaLnBrk="1" hangingPunct="1"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}</a:t>
            </a:r>
          </a:p>
          <a:p>
            <a:pPr eaLnBrk="1" hangingPunct="1"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.float { float: left;</a:t>
            </a:r>
          </a:p>
          <a:p>
            <a:pPr eaLnBrk="1" hangingPunct="1"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         margin-right: 10px;</a:t>
            </a:r>
          </a:p>
          <a:p>
            <a:pPr eaLnBrk="1" hangingPunct="1"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         border: 3px ridge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#ff0000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; </a:t>
            </a:r>
          </a:p>
          <a:p>
            <a:pPr eaLnBrk="1" hangingPunct="1">
              <a:defRPr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}</a:t>
            </a:r>
          </a:p>
          <a:p>
            <a:pPr eaLnBrk="1" hangingPunct="1">
              <a:defRPr/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itchFamily="18" charset="0"/>
              </a:rPr>
              <a:t>…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5245806" y="-14111"/>
            <a:ext cx="3733800" cy="78405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float Property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191911" y="838200"/>
            <a:ext cx="8915400" cy="857071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cs typeface="Arial" panose="020B0604020202020204" pitchFamily="34" charset="0"/>
              </a:rPr>
              <a:t>Causes elements to seem to “float" on the right or left side of the parent element.  In this case, a p and a </a:t>
            </a:r>
            <a:r>
              <a:rPr lang="en-US" altLang="en-US" sz="2800" dirty="0" err="1" smtClean="0">
                <a:cs typeface="Arial" panose="020B0604020202020204" pitchFamily="34" charset="0"/>
              </a:rPr>
              <a:t>img</a:t>
            </a:r>
            <a:r>
              <a:rPr lang="en-US" altLang="en-US" sz="2800" dirty="0" smtClean="0">
                <a:cs typeface="Arial" panose="020B0604020202020204" pitchFamily="34" charset="0"/>
              </a:rPr>
              <a:t> element are in a div container element.</a:t>
            </a:r>
            <a:endParaRPr lang="en-US" altLang="en-US" sz="2400" dirty="0" smtClean="0">
              <a:cs typeface="Arial" panose="020B0604020202020204" pitchFamily="34" charset="0"/>
            </a:endParaRPr>
          </a:p>
        </p:txBody>
      </p:sp>
      <p:sp>
        <p:nvSpPr>
          <p:cNvPr id="25606" name="Rectangle 4"/>
          <p:cNvSpPr>
            <a:spLocks noChangeArrowheads="1"/>
          </p:cNvSpPr>
          <p:nvPr/>
        </p:nvSpPr>
        <p:spPr bwMode="auto">
          <a:xfrm>
            <a:off x="2738438" y="2786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69939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5791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</a:t>
            </a:r>
            <a:r>
              <a:rPr lang="en-US" i="1" dirty="0" smtClean="0"/>
              <a:t>float_yls.html</a:t>
            </a:r>
            <a:r>
              <a:rPr lang="en-US" dirty="0"/>
              <a:t>.</a:t>
            </a:r>
            <a:r>
              <a:rPr lang="en-US" i="1" dirty="0" smtClean="0"/>
              <a:t>  </a:t>
            </a:r>
            <a:r>
              <a:rPr lang="en-US" dirty="0" smtClean="0"/>
              <a:t>Open in Notepad++ and note the code sequence: p before </a:t>
            </a:r>
            <a:r>
              <a:rPr lang="en-US" dirty="0" err="1" smtClean="0"/>
              <a:t>img</a:t>
            </a:r>
            <a:r>
              <a:rPr lang="en-US" dirty="0" smtClean="0"/>
              <a:t>.  Reverse those elements (2 instances) and re-run. </a:t>
            </a:r>
            <a:endParaRPr lang="en-US" dirty="0"/>
          </a:p>
        </p:txBody>
      </p:sp>
      <p:pic>
        <p:nvPicPr>
          <p:cNvPr id="11" name="Picture 10"/>
          <p:cNvPicPr/>
          <p:nvPr/>
        </p:nvPicPr>
        <p:blipFill rotWithShape="1">
          <a:blip r:embed="rId3"/>
          <a:srcRect l="134" t="9282" r="61606" b="11239"/>
          <a:stretch/>
        </p:blipFill>
        <p:spPr bwMode="auto">
          <a:xfrm>
            <a:off x="4876800" y="2074743"/>
            <a:ext cx="3962400" cy="37164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Oval Callout 2"/>
          <p:cNvSpPr/>
          <p:nvPr/>
        </p:nvSpPr>
        <p:spPr>
          <a:xfrm>
            <a:off x="3200400" y="2163623"/>
            <a:ext cx="1143000" cy="832823"/>
          </a:xfrm>
          <a:prstGeom prst="wedgeEllipseCallout">
            <a:avLst>
              <a:gd name="adj1" fmla="val -35278"/>
              <a:gd name="adj2" fmla="val 33526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applied to </a:t>
            </a:r>
            <a:r>
              <a:rPr lang="en-US" sz="1400" b="1" dirty="0" err="1" smtClean="0">
                <a:solidFill>
                  <a:srgbClr val="FF0000"/>
                </a:solidFill>
              </a:rPr>
              <a:t>img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037656" y="-14111"/>
            <a:ext cx="4941950" cy="784050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float Property, </a:t>
            </a:r>
            <a:r>
              <a:rPr lang="en-US" sz="2800" dirty="0" smtClean="0">
                <a:solidFill>
                  <a:schemeClr val="tx2">
                    <a:satMod val="130000"/>
                  </a:schemeClr>
                </a:solidFill>
              </a:rPr>
              <a:t>cont.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idx="1"/>
          </p:nvPr>
        </p:nvSpPr>
        <p:spPr>
          <a:xfrm>
            <a:off x="4649611" y="1054613"/>
            <a:ext cx="2038287" cy="420650"/>
          </a:xfrm>
        </p:spPr>
        <p:txBody>
          <a:bodyPr/>
          <a:lstStyle/>
          <a:p>
            <a:pPr eaLnBrk="1" hangingPunct="1"/>
            <a:r>
              <a:rPr lang="en-US" altLang="en-US" sz="2800" dirty="0" err="1" smtClean="0">
                <a:solidFill>
                  <a:srgbClr val="00B0F0"/>
                </a:solidFill>
                <a:cs typeface="Arial" panose="020B0604020202020204" pitchFamily="34" charset="0"/>
              </a:rPr>
              <a:t>img</a:t>
            </a:r>
            <a:r>
              <a:rPr lang="en-US" altLang="en-US" sz="2800" dirty="0" smtClean="0">
                <a:solidFill>
                  <a:srgbClr val="00B0F0"/>
                </a:solidFill>
                <a:cs typeface="Arial" panose="020B0604020202020204" pitchFamily="34" charset="0"/>
              </a:rPr>
              <a:t> before p</a:t>
            </a:r>
            <a:endParaRPr lang="en-US" altLang="en-US" sz="2400" dirty="0" smtClean="0">
              <a:solidFill>
                <a:srgbClr val="00B0F0"/>
              </a:solidFill>
              <a:cs typeface="Arial" panose="020B0604020202020204" pitchFamily="34" charset="0"/>
            </a:endParaRPr>
          </a:p>
        </p:txBody>
      </p:sp>
      <p:sp>
        <p:nvSpPr>
          <p:cNvPr id="25606" name="Rectangle 4"/>
          <p:cNvSpPr>
            <a:spLocks noChangeArrowheads="1"/>
          </p:cNvSpPr>
          <p:nvPr/>
        </p:nvSpPr>
        <p:spPr bwMode="auto">
          <a:xfrm>
            <a:off x="2738438" y="27860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en-US" sz="24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69939"/>
            <a:ext cx="91440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579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 is a block element; </a:t>
            </a:r>
            <a:r>
              <a:rPr lang="en-US" dirty="0" err="1" smtClean="0"/>
              <a:t>img</a:t>
            </a:r>
            <a:r>
              <a:rPr lang="en-US" dirty="0" smtClean="0"/>
              <a:t> is inline; both are in a div (block).</a:t>
            </a:r>
            <a:endParaRPr lang="en-US" dirty="0"/>
          </a:p>
        </p:txBody>
      </p:sp>
      <p:pic>
        <p:nvPicPr>
          <p:cNvPr id="12" name="Picture 11"/>
          <p:cNvPicPr/>
          <p:nvPr/>
        </p:nvPicPr>
        <p:blipFill rotWithShape="1">
          <a:blip r:embed="rId3"/>
          <a:srcRect t="9997" r="61471" b="7907"/>
          <a:stretch/>
        </p:blipFill>
        <p:spPr bwMode="auto">
          <a:xfrm>
            <a:off x="4649611" y="1456988"/>
            <a:ext cx="4255206" cy="4165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4"/>
          <a:srcRect l="134" t="9282" r="61606" b="11239"/>
          <a:stretch/>
        </p:blipFill>
        <p:spPr bwMode="auto">
          <a:xfrm>
            <a:off x="191911" y="1456988"/>
            <a:ext cx="4216803" cy="40214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91911" y="1109328"/>
            <a:ext cx="2266181" cy="42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US" sz="2800" dirty="0" smtClean="0">
                <a:solidFill>
                  <a:srgbClr val="00B0F0"/>
                </a:solidFill>
                <a:cs typeface="Arial" panose="020B0604020202020204" pitchFamily="34" charset="0"/>
              </a:rPr>
              <a:t>p before </a:t>
            </a:r>
            <a:r>
              <a:rPr lang="en-US" altLang="en-US" sz="2800" dirty="0" err="1" smtClean="0">
                <a:solidFill>
                  <a:srgbClr val="00B0F0"/>
                </a:solidFill>
                <a:cs typeface="Arial" panose="020B0604020202020204" pitchFamily="34" charset="0"/>
              </a:rPr>
              <a:t>img</a:t>
            </a:r>
            <a:endParaRPr lang="en-US" altLang="en-US" sz="2400" dirty="0" smtClean="0">
              <a:solidFill>
                <a:srgbClr val="00B0F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741822"/>
            <a:ext cx="9144000" cy="42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90488" indent="-9048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1pPr>
            <a:lvl2pPr marL="38258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2pPr>
            <a:lvl3pPr marL="566738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3pPr>
            <a:lvl4pPr marL="749300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4pPr>
            <a:lvl5pPr marL="931863" indent="-182563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en-US" sz="2800" dirty="0" smtClean="0">
                <a:cs typeface="Arial" panose="020B0604020202020204" pitchFamily="34" charset="0"/>
              </a:rPr>
              <a:t>Code sequence of elements:</a:t>
            </a:r>
            <a:endParaRPr lang="en-US" altLang="en-US" sz="2400" dirty="0" smtClean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6071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" y="3346098"/>
            <a:ext cx="4114800" cy="287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630238"/>
            <a:ext cx="39481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913" y="0"/>
            <a:ext cx="3549650" cy="884238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clear Property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27653" name="Content Placeholder 2"/>
          <p:cNvSpPr>
            <a:spLocks noGrp="1"/>
          </p:cNvSpPr>
          <p:nvPr>
            <p:ph idx="1"/>
          </p:nvPr>
        </p:nvSpPr>
        <p:spPr>
          <a:xfrm>
            <a:off x="6248400" y="1327150"/>
            <a:ext cx="2514600" cy="1970088"/>
          </a:xfrm>
        </p:spPr>
        <p:txBody>
          <a:bodyPr/>
          <a:lstStyle/>
          <a:p>
            <a:pPr eaLnBrk="1" hangingPunct="1"/>
            <a:r>
              <a:rPr lang="en-US" altLang="en-US" sz="2600" dirty="0" smtClean="0"/>
              <a:t>Used to “clear” or terminate a float</a:t>
            </a:r>
          </a:p>
          <a:p>
            <a:pPr eaLnBrk="1" hangingPunct="1"/>
            <a:r>
              <a:rPr lang="en-US" altLang="en-US" sz="2600" dirty="0" smtClean="0"/>
              <a:t>Values are left, right, both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-61913" y="-3704"/>
            <a:ext cx="2209800" cy="1447800"/>
          </a:xfrm>
          <a:prstGeom prst="wedgeEllipseCallout">
            <a:avLst>
              <a:gd name="adj1" fmla="val 64170"/>
              <a:gd name="adj2" fmla="val 101097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The h2 </a:t>
            </a:r>
            <a:r>
              <a:rPr lang="en-US" sz="2000" dirty="0" smtClean="0">
                <a:solidFill>
                  <a:schemeClr val="tx1"/>
                </a:solidFill>
              </a:rPr>
              <a:t>text </a:t>
            </a:r>
            <a:r>
              <a:rPr lang="en-US" sz="2000" dirty="0">
                <a:solidFill>
                  <a:schemeClr val="tx1"/>
                </a:solidFill>
              </a:rPr>
              <a:t>displayed in normal flow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8" name="Oval Callout 7"/>
          <p:cNvSpPr/>
          <p:nvPr/>
        </p:nvSpPr>
        <p:spPr>
          <a:xfrm>
            <a:off x="4243387" y="3152776"/>
            <a:ext cx="3657600" cy="2057400"/>
          </a:xfrm>
          <a:prstGeom prst="wedgeEllipseCallout">
            <a:avLst>
              <a:gd name="adj1" fmla="val -77346"/>
              <a:gd name="adj2" fmla="val 55927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h</a:t>
            </a:r>
            <a:r>
              <a:rPr lang="en-US" sz="2000" b="1" dirty="0" smtClean="0">
                <a:solidFill>
                  <a:schemeClr val="tx1"/>
                </a:solidFill>
              </a:rPr>
              <a:t>2 {clear</a:t>
            </a:r>
            <a:r>
              <a:rPr lang="en-US" sz="2000" b="1" dirty="0">
                <a:solidFill>
                  <a:schemeClr val="tx1"/>
                </a:solidFill>
              </a:rPr>
              <a:t>: left; </a:t>
            </a:r>
            <a:r>
              <a:rPr lang="en-US" sz="2000" b="1" dirty="0" smtClean="0">
                <a:solidFill>
                  <a:schemeClr val="tx1"/>
                </a:solidFill>
              </a:rPr>
              <a:t>}</a:t>
            </a:r>
            <a:r>
              <a:rPr lang="en-US" sz="2000" b="1" dirty="0">
                <a:solidFill>
                  <a:schemeClr val="tx1"/>
                </a:solidFill>
              </a:rPr>
              <a:t/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applied </a:t>
            </a:r>
            <a:r>
              <a:rPr lang="en-US" sz="2000" dirty="0">
                <a:solidFill>
                  <a:schemeClr val="tx1"/>
                </a:solidFill>
              </a:rPr>
              <a:t>to the h2.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Now the h2 text displays AFTER the floated image.</a:t>
            </a:r>
          </a:p>
        </p:txBody>
      </p:sp>
      <p:pic>
        <p:nvPicPr>
          <p:cNvPr id="27656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5410200" y="884238"/>
            <a:ext cx="3733800" cy="30162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800600" y="5535614"/>
            <a:ext cx="4343400" cy="120032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Add the h2 element code to CSS. In </a:t>
            </a:r>
            <a:r>
              <a:rPr lang="en-US" i="1" dirty="0" smtClean="0"/>
              <a:t>float_yls.html,</a:t>
            </a:r>
            <a:r>
              <a:rPr lang="en-US" dirty="0" smtClean="0"/>
              <a:t> (</a:t>
            </a:r>
            <a:r>
              <a:rPr lang="en-US" dirty="0" err="1" smtClean="0"/>
              <a:t>img</a:t>
            </a:r>
            <a:r>
              <a:rPr lang="en-US" dirty="0" smtClean="0"/>
              <a:t> before p &amp; float: left).     Run.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424487" y="3681371"/>
            <a:ext cx="1295400" cy="1905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 rotWithShape="1">
          <a:blip r:embed="rId3"/>
          <a:srcRect l="53914" t="51876" r="7691" b="6481"/>
          <a:stretch/>
        </p:blipFill>
        <p:spPr bwMode="auto">
          <a:xfrm>
            <a:off x="152399" y="3373386"/>
            <a:ext cx="4267200" cy="3332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650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34342"/>
            <a:ext cx="4526758" cy="31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913" y="0"/>
            <a:ext cx="3549650" cy="884238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clear Property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27653" name="Content Placeholder 2"/>
          <p:cNvSpPr>
            <a:spLocks noGrp="1"/>
          </p:cNvSpPr>
          <p:nvPr>
            <p:ph idx="1"/>
          </p:nvPr>
        </p:nvSpPr>
        <p:spPr>
          <a:xfrm>
            <a:off x="6248400" y="1327150"/>
            <a:ext cx="2514600" cy="1970088"/>
          </a:xfrm>
        </p:spPr>
        <p:txBody>
          <a:bodyPr/>
          <a:lstStyle/>
          <a:p>
            <a:pPr eaLnBrk="1" hangingPunct="1"/>
            <a:r>
              <a:rPr lang="en-US" altLang="en-US" sz="2600" dirty="0" smtClean="0"/>
              <a:t>Used to “clear” or terminate a float</a:t>
            </a:r>
          </a:p>
          <a:p>
            <a:pPr eaLnBrk="1" hangingPunct="1"/>
            <a:r>
              <a:rPr lang="en-US" altLang="en-US" sz="2600" dirty="0" smtClean="0"/>
              <a:t>Values are left, right, both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-61914" y="-3704"/>
            <a:ext cx="2347913" cy="918104"/>
          </a:xfrm>
          <a:prstGeom prst="wedgeEllipseCallout">
            <a:avLst>
              <a:gd name="adj1" fmla="val 30308"/>
              <a:gd name="adj2" fmla="val 39442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h2{</a:t>
            </a:r>
            <a:r>
              <a:rPr lang="en-US" sz="2000" b="1" dirty="0" err="1" smtClean="0">
                <a:solidFill>
                  <a:schemeClr val="tx1"/>
                </a:solidFill>
              </a:rPr>
              <a:t>clear:left</a:t>
            </a:r>
            <a:r>
              <a:rPr lang="en-US" sz="2000" b="1" dirty="0" smtClean="0">
                <a:solidFill>
                  <a:schemeClr val="tx1"/>
                </a:solidFill>
              </a:rPr>
              <a:t>;}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2899681" y="3510015"/>
            <a:ext cx="2739119" cy="838199"/>
          </a:xfrm>
          <a:prstGeom prst="wedgeEllipseCallout">
            <a:avLst>
              <a:gd name="adj1" fmla="val -46206"/>
              <a:gd name="adj2" fmla="val 21702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chemeClr val="tx1"/>
                </a:solidFill>
              </a:rPr>
              <a:t>h</a:t>
            </a:r>
            <a:r>
              <a:rPr lang="en-US" sz="2000" b="1" dirty="0" smtClean="0">
                <a:solidFill>
                  <a:schemeClr val="tx1"/>
                </a:solidFill>
              </a:rPr>
              <a:t>2 {clear</a:t>
            </a:r>
            <a:r>
              <a:rPr lang="en-US" sz="2000" b="1" dirty="0">
                <a:solidFill>
                  <a:schemeClr val="tx1"/>
                </a:solidFill>
              </a:rPr>
              <a:t>: </a:t>
            </a:r>
            <a:r>
              <a:rPr lang="en-US" sz="1900" b="1" dirty="0" smtClean="0">
                <a:solidFill>
                  <a:schemeClr val="tx1"/>
                </a:solidFill>
              </a:rPr>
              <a:t>right</a:t>
            </a:r>
            <a:r>
              <a:rPr lang="en-US" sz="2000" b="1" dirty="0" smtClean="0">
                <a:solidFill>
                  <a:schemeClr val="tx1"/>
                </a:solidFill>
              </a:rPr>
              <a:t>;}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7656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5410200" y="884238"/>
            <a:ext cx="3733800" cy="30162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900057" y="3351951"/>
            <a:ext cx="3243943" cy="34163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These are both </a:t>
            </a:r>
            <a:r>
              <a:rPr lang="en-US" dirty="0" err="1" smtClean="0"/>
              <a:t>float:left</a:t>
            </a:r>
            <a:r>
              <a:rPr lang="en-US" dirty="0" smtClean="0"/>
              <a:t>.  The opposite effect occurs with a </a:t>
            </a:r>
            <a:r>
              <a:rPr lang="en-US" dirty="0" err="1" smtClean="0"/>
              <a:t>float:right</a:t>
            </a:r>
            <a:r>
              <a:rPr lang="en-US" dirty="0" smtClean="0"/>
              <a:t>.  Thus, if you have a </a:t>
            </a:r>
            <a:r>
              <a:rPr lang="en-US" dirty="0" err="1" smtClean="0"/>
              <a:t>float:left</a:t>
            </a:r>
            <a:r>
              <a:rPr lang="en-US" dirty="0" smtClean="0"/>
              <a:t>, you probably want to </a:t>
            </a:r>
            <a:r>
              <a:rPr lang="en-US" dirty="0" err="1" smtClean="0"/>
              <a:t>clear:left</a:t>
            </a:r>
            <a:r>
              <a:rPr lang="en-US" dirty="0" smtClean="0"/>
              <a:t> and for a </a:t>
            </a:r>
            <a:r>
              <a:rPr lang="en-US" dirty="0" err="1" smtClean="0"/>
              <a:t>float:right</a:t>
            </a:r>
            <a:r>
              <a:rPr lang="en-US" dirty="0" smtClean="0"/>
              <a:t>, </a:t>
            </a:r>
            <a:r>
              <a:rPr lang="en-US" dirty="0" err="1" smtClean="0"/>
              <a:t>clear:right</a:t>
            </a:r>
            <a:r>
              <a:rPr lang="en-US" dirty="0" smtClean="0"/>
              <a:t>.  However, this is not an absolute.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719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57" y="730955"/>
            <a:ext cx="4114800" cy="287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9125"/>
            <a:ext cx="398621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0889" y="5644"/>
            <a:ext cx="4724400" cy="762000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</a:rPr>
              <a:t>overflow Property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29701" name="Content Placeholder 2"/>
          <p:cNvSpPr>
            <a:spLocks noGrp="1"/>
          </p:cNvSpPr>
          <p:nvPr>
            <p:ph idx="1"/>
          </p:nvPr>
        </p:nvSpPr>
        <p:spPr>
          <a:xfrm>
            <a:off x="6182582" y="846181"/>
            <a:ext cx="2961418" cy="981162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dirty="0" smtClean="0"/>
              <a:t>Overflow “clears,” or terminates, a float before ending a container element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0" y="0"/>
            <a:ext cx="2438400" cy="1676400"/>
          </a:xfrm>
          <a:prstGeom prst="wedgeEllipseCallout">
            <a:avLst>
              <a:gd name="adj1" fmla="val 100917"/>
              <a:gd name="adj2" fmla="val 82836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h2{</a:t>
            </a:r>
            <a:r>
              <a:rPr lang="en-US" sz="2000" b="1" dirty="0" err="1" smtClean="0">
                <a:solidFill>
                  <a:schemeClr val="tx1"/>
                </a:solidFill>
              </a:rPr>
              <a:t>clear:left</a:t>
            </a:r>
            <a:r>
              <a:rPr lang="en-US" sz="2000" b="1" dirty="0" smtClean="0">
                <a:solidFill>
                  <a:schemeClr val="tx1"/>
                </a:solidFill>
              </a:rPr>
              <a:t>; } </a:t>
            </a:r>
            <a:r>
              <a:rPr lang="en-US" sz="2000" dirty="0" smtClean="0">
                <a:solidFill>
                  <a:schemeClr val="tx1"/>
                </a:solidFill>
              </a:rPr>
              <a:t>does not extend the background</a:t>
            </a:r>
            <a:r>
              <a:rPr lang="en-US" sz="2000" dirty="0" smtClean="0">
                <a:solidFill>
                  <a:schemeClr val="bg2"/>
                </a:solidFill>
              </a:rPr>
              <a:t>.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3505200" y="3911598"/>
            <a:ext cx="2971800" cy="1574802"/>
          </a:xfrm>
          <a:prstGeom prst="wedgeEllipseCallout">
            <a:avLst>
              <a:gd name="adj1" fmla="val -72365"/>
              <a:gd name="adj2" fmla="val 44815"/>
            </a:avLst>
          </a:prstGeom>
          <a:solidFill>
            <a:schemeClr val="accent5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 smtClean="0">
                <a:solidFill>
                  <a:schemeClr val="tx1"/>
                </a:solidFill>
              </a:rPr>
              <a:t>{overflow</a:t>
            </a:r>
            <a:r>
              <a:rPr lang="en-US" sz="2000" b="1" dirty="0">
                <a:solidFill>
                  <a:schemeClr val="tx1"/>
                </a:solidFill>
              </a:rPr>
              <a:t>: auto; </a:t>
            </a:r>
            <a:r>
              <a:rPr lang="en-US" sz="2000" b="1" dirty="0" smtClean="0">
                <a:solidFill>
                  <a:schemeClr val="tx1"/>
                </a:solidFill>
              </a:rPr>
              <a:t>}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Now </a:t>
            </a:r>
            <a:r>
              <a:rPr lang="en-US" sz="2000" dirty="0" smtClean="0">
                <a:solidFill>
                  <a:schemeClr val="tx1"/>
                </a:solidFill>
              </a:rPr>
              <a:t>background extends &amp; there is a blank after.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876800" y="784578"/>
            <a:ext cx="4267200" cy="0"/>
          </a:xfrm>
          <a:prstGeom prst="line">
            <a:avLst/>
          </a:prstGeom>
          <a:ln w="66675" cap="rnd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6781800"/>
            <a:ext cx="9144000" cy="0"/>
          </a:xfrm>
          <a:prstGeom prst="line">
            <a:avLst/>
          </a:prstGeom>
          <a:ln w="193675" cap="flat">
            <a:solidFill>
              <a:srgbClr val="00B050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98532" y="2806173"/>
            <a:ext cx="2556757" cy="378565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IN CSS: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--comment h2 element</a:t>
            </a:r>
          </a:p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--Add over-flow to div (a container block element)</a:t>
            </a:r>
          </a:p>
          <a:p>
            <a:r>
              <a:rPr lang="en-US" dirty="0">
                <a:solidFill>
                  <a:srgbClr val="00B0F0"/>
                </a:solidFill>
              </a:rPr>
              <a:t>IN </a:t>
            </a:r>
            <a:r>
              <a:rPr lang="en-US" dirty="0" smtClean="0">
                <a:solidFill>
                  <a:srgbClr val="00B0F0"/>
                </a:solidFill>
              </a:rPr>
              <a:t>HTML: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img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before p &amp; run (reverse and see what happens)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9125</TotalTime>
  <Words>1762</Words>
  <Application>Microsoft Office PowerPoint</Application>
  <PresentationFormat>On-screen Show (4:3)</PresentationFormat>
  <Paragraphs>334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Gill Sans MT</vt:lpstr>
      <vt:lpstr>Times New Roman</vt:lpstr>
      <vt:lpstr>Verdana</vt:lpstr>
      <vt:lpstr>Wingdings</vt:lpstr>
      <vt:lpstr>Wingdings 2</vt:lpstr>
      <vt:lpstr>Wingdings 3</vt:lpstr>
      <vt:lpstr>Retrospect</vt:lpstr>
      <vt:lpstr>Learning Outcomes</vt:lpstr>
      <vt:lpstr>The Box Model</vt:lpstr>
      <vt:lpstr>Configure Margin with CSS</vt:lpstr>
      <vt:lpstr>Normal Flow</vt:lpstr>
      <vt:lpstr>float Property</vt:lpstr>
      <vt:lpstr>float Property, cont.</vt:lpstr>
      <vt:lpstr>clear Property</vt:lpstr>
      <vt:lpstr>clear Property</vt:lpstr>
      <vt:lpstr>overflow Property</vt:lpstr>
      <vt:lpstr>overflow Property</vt:lpstr>
      <vt:lpstr>Page Layout:  Wireframe</vt:lpstr>
      <vt:lpstr>Basic Two-Column Layout</vt:lpstr>
      <vt:lpstr>Basic Two-Column Layout</vt:lpstr>
      <vt:lpstr>CSS Page Layout </vt:lpstr>
      <vt:lpstr>Vertical navigation</vt:lpstr>
      <vt:lpstr>Horizontal Navigation</vt:lpstr>
      <vt:lpstr>CSS display Property</vt:lpstr>
      <vt:lpstr>CSS image Property</vt:lpstr>
      <vt:lpstr>CSS background-repeat Property</vt:lpstr>
      <vt:lpstr>Using background-repeat</vt:lpstr>
      <vt:lpstr>Your Turn!</vt:lpstr>
      <vt:lpstr>PowerPoint Presentation</vt:lpstr>
      <vt:lpstr>PowerPoint Presentation</vt:lpstr>
      <vt:lpstr>PowerPoint Presentation</vt:lpstr>
      <vt:lpstr>Three Column Page Layout</vt:lpstr>
      <vt:lpstr>Three Column Page Layout, cont.</vt:lpstr>
      <vt:lpstr>PowerPoint Presentation</vt:lpstr>
      <vt:lpstr>CSS Debugging Tips</vt:lpstr>
      <vt:lpstr>Your Turn!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&amp; Design Foundations wtih HTML5, 8th Edition</dc:title>
  <dc:subject>Chapter 6</dc:subject>
  <dc:creator>Terry Felke-Morris</dc:creator>
  <cp:lastModifiedBy>SKG</cp:lastModifiedBy>
  <cp:revision>262</cp:revision>
  <cp:lastPrinted>1601-01-01T00:00:00Z</cp:lastPrinted>
  <dcterms:created xsi:type="dcterms:W3CDTF">2002-01-17T02:49:49Z</dcterms:created>
  <dcterms:modified xsi:type="dcterms:W3CDTF">2019-02-20T04:13:37Z</dcterms:modified>
</cp:coreProperties>
</file>